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321" r:id="rId5"/>
    <p:sldId id="322" r:id="rId6"/>
    <p:sldId id="324" r:id="rId7"/>
    <p:sldId id="323" r:id="rId8"/>
    <p:sldId id="260" r:id="rId9"/>
    <p:sldId id="325" r:id="rId10"/>
    <p:sldId id="326" r:id="rId11"/>
    <p:sldId id="327" r:id="rId12"/>
    <p:sldId id="320" r:id="rId13"/>
  </p:sldIdLst>
  <p:sldSz cx="15621000" cy="8801100"/>
  <p:notesSz cx="6858000" cy="9144000"/>
  <p:embeddedFontLst>
    <p:embeddedFont>
      <p:font typeface="Abadi" panose="020B0604020104020204" pitchFamily="34" charset="0"/>
      <p:regular r:id="rId15"/>
    </p:embeddedFont>
    <p:embeddedFont>
      <p:font typeface="Fira Sans Medium" panose="020B0603050000020004" pitchFamily="34" charset="0"/>
      <p:regular r:id="rId16"/>
      <p:italic r:id="rId17"/>
    </p:embeddedFont>
    <p:embeddedFont>
      <p:font typeface="Glacial Indifference Bold" panose="020B0604020202020204" charset="0"/>
      <p:regular r:id="rId18"/>
    </p:embeddedFont>
    <p:embeddedFont>
      <p:font typeface="League Spartan" panose="020B0604020202020204" charset="0"/>
      <p:regular r:id="rId19"/>
    </p:embeddedFont>
    <p:embeddedFont>
      <p:font typeface="Poppins" panose="00000500000000000000" pitchFamily="2" charset="0"/>
      <p:regular r:id="rId20"/>
      <p:bold r:id="rId21"/>
      <p:italic r:id="rId22"/>
      <p:boldItalic r:id="rId23"/>
    </p:embeddedFont>
    <p:embeddedFont>
      <p:font typeface="Poppins Bold" panose="00000800000000000000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7F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0C7F0-70F8-4A38-A495-0967EB3F28CB}" v="2" dt="2025-03-25T09:09:34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65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07D68-7227-4AFE-873D-AEAC58794E75}" type="datetimeFigureOut">
              <a:rPr lang="nl-NL" smtClean="0"/>
              <a:t>28-3-2025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143000"/>
            <a:ext cx="547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8FDF-2ABF-45A3-A352-4A403810241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68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8FDF-2ABF-45A3-A352-4A403810241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7015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Afbeelding 32" descr="Afbeelding met buitenshuis, gras, wolk, hemel&#10;&#10;Door AI gegenereerde inhoud is mogelijk onjuist.">
            <a:extLst>
              <a:ext uri="{FF2B5EF4-FFF2-40B4-BE49-F238E27FC236}">
                <a16:creationId xmlns:a16="http://schemas.microsoft.com/office/drawing/2014/main" id="{DAAB8A52-5C77-BB59-E025-871DE214A0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28" y="-4873729"/>
            <a:ext cx="15847728" cy="16437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2"/>
          <p:cNvGrpSpPr/>
          <p:nvPr/>
        </p:nvGrpSpPr>
        <p:grpSpPr>
          <a:xfrm>
            <a:off x="0" y="7693429"/>
            <a:ext cx="16261118" cy="1107671"/>
            <a:chOff x="0" y="0"/>
            <a:chExt cx="5005828" cy="3409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5827" cy="340986"/>
            </a:xfrm>
            <a:custGeom>
              <a:avLst/>
              <a:gdLst/>
              <a:ahLst/>
              <a:cxnLst/>
              <a:rect l="l" t="t" r="r" b="b"/>
              <a:pathLst>
                <a:path w="5005827" h="340986">
                  <a:moveTo>
                    <a:pt x="0" y="0"/>
                  </a:moveTo>
                  <a:lnTo>
                    <a:pt x="5005827" y="0"/>
                  </a:lnTo>
                  <a:lnTo>
                    <a:pt x="5005827" y="340986"/>
                  </a:lnTo>
                  <a:lnTo>
                    <a:pt x="0" y="3409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5828" cy="37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61003" y="7372350"/>
            <a:ext cx="16072403" cy="2920479"/>
            <a:chOff x="0" y="0"/>
            <a:chExt cx="4947733" cy="8990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47733" cy="899041"/>
            </a:xfrm>
            <a:custGeom>
              <a:avLst/>
              <a:gdLst/>
              <a:ahLst/>
              <a:cxnLst/>
              <a:rect l="l" t="t" r="r" b="b"/>
              <a:pathLst>
                <a:path w="4947733" h="899041">
                  <a:moveTo>
                    <a:pt x="0" y="0"/>
                  </a:moveTo>
                  <a:lnTo>
                    <a:pt x="4947733" y="0"/>
                  </a:lnTo>
                  <a:lnTo>
                    <a:pt x="4947733" y="899041"/>
                  </a:lnTo>
                  <a:lnTo>
                    <a:pt x="0" y="8990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947733" cy="9371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409700" y="2647950"/>
            <a:ext cx="18136368" cy="2133600"/>
            <a:chOff x="0" y="0"/>
            <a:chExt cx="4405632" cy="21529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15505" y="4116459"/>
            <a:ext cx="14530600" cy="360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266" b="1" spc="-40" dirty="0" err="1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Woensdag</a:t>
            </a:r>
            <a:r>
              <a:rPr lang="en-US" sz="2266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 25 </a:t>
            </a:r>
            <a:r>
              <a:rPr lang="en-US" sz="2266" b="1" spc="-40" dirty="0" err="1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maart</a:t>
            </a:r>
            <a:r>
              <a:rPr lang="en-US" sz="2266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 2025 - Hoogstraten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3802" y="3035774"/>
            <a:ext cx="10610630" cy="84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C504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BENEGO NETWERK- EN THEMABIJEENKOMST</a:t>
            </a:r>
          </a:p>
          <a:p>
            <a:pPr algn="just">
              <a:lnSpc>
                <a:spcPts val="3352"/>
              </a:lnSpc>
            </a:pPr>
            <a:endParaRPr lang="en-US" sz="2394" b="1" spc="95" dirty="0">
              <a:solidFill>
                <a:srgbClr val="CC5045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48862" y="3534750"/>
            <a:ext cx="13463909" cy="513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nl-NL" sz="3600" b="1" i="0" dirty="0">
                <a:solidFill>
                  <a:srgbClr val="4E4470"/>
                </a:solidFill>
                <a:effectLst/>
                <a:latin typeface="League Spartan" panose="020B0604020202020204" charset="0"/>
              </a:rPr>
              <a:t>GEMEENTEN &amp; GRENSOVERSTIJGENDE SAMENWERKING</a:t>
            </a:r>
            <a:endParaRPr lang="en-US" sz="3600" b="1" spc="-118" dirty="0">
              <a:solidFill>
                <a:srgbClr val="4E4470"/>
              </a:solidFill>
              <a:latin typeface="League Spartan" panose="020B0604020202020204" charset="0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4" name="AutoShape 24"/>
          <p:cNvSpPr/>
          <p:nvPr/>
        </p:nvSpPr>
        <p:spPr>
          <a:xfrm flipH="1" flipV="1">
            <a:off x="984885" y="3028950"/>
            <a:ext cx="0" cy="1524001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7" name="Freeform 12">
            <a:extLst>
              <a:ext uri="{FF2B5EF4-FFF2-40B4-BE49-F238E27FC236}">
                <a16:creationId xmlns:a16="http://schemas.microsoft.com/office/drawing/2014/main" id="{01A7D360-F210-2213-44B4-05A9BDC5794B}"/>
              </a:ext>
            </a:extLst>
          </p:cNvPr>
          <p:cNvSpPr/>
          <p:nvPr/>
        </p:nvSpPr>
        <p:spPr>
          <a:xfrm>
            <a:off x="241990" y="7600950"/>
            <a:ext cx="2386909" cy="10392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021C7B19-CD2B-7BEB-BF87-EEF53DE4D8B9}"/>
              </a:ext>
            </a:extLst>
          </p:cNvPr>
          <p:cNvSpPr txBox="1"/>
          <p:nvPr/>
        </p:nvSpPr>
        <p:spPr>
          <a:xfrm>
            <a:off x="1238522" y="8362950"/>
            <a:ext cx="2589916" cy="10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63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23B49-2010-EED9-6C74-C339EAA58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4">
            <a:extLst>
              <a:ext uri="{FF2B5EF4-FFF2-40B4-BE49-F238E27FC236}">
                <a16:creationId xmlns:a16="http://schemas.microsoft.com/office/drawing/2014/main" id="{EA5E2419-C4B6-2A9A-5905-1B9B83CE036B}"/>
              </a:ext>
            </a:extLst>
          </p:cNvPr>
          <p:cNvSpPr/>
          <p:nvPr/>
        </p:nvSpPr>
        <p:spPr>
          <a:xfrm flipH="1" flipV="1">
            <a:off x="429638" y="2419350"/>
            <a:ext cx="0" cy="5280639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pic>
        <p:nvPicPr>
          <p:cNvPr id="2050" name="Picture 2" descr="Kaart leden BENEGO">
            <a:extLst>
              <a:ext uri="{FF2B5EF4-FFF2-40B4-BE49-F238E27FC236}">
                <a16:creationId xmlns:a16="http://schemas.microsoft.com/office/drawing/2014/main" id="{E02D77C3-FC1F-3EB9-440A-A98227AAE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3" b="7758"/>
          <a:stretch/>
        </p:blipFill>
        <p:spPr bwMode="auto">
          <a:xfrm>
            <a:off x="1372668" y="1316109"/>
            <a:ext cx="13219632" cy="765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1">
            <a:extLst>
              <a:ext uri="{FF2B5EF4-FFF2-40B4-BE49-F238E27FC236}">
                <a16:creationId xmlns:a16="http://schemas.microsoft.com/office/drawing/2014/main" id="{4235F834-338D-CE62-99F1-277DD504F02C}"/>
              </a:ext>
            </a:extLst>
          </p:cNvPr>
          <p:cNvSpPr txBox="1"/>
          <p:nvPr/>
        </p:nvSpPr>
        <p:spPr>
          <a:xfrm>
            <a:off x="429638" y="1324803"/>
            <a:ext cx="14530600" cy="408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36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EN HAAR VERHALEN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61C43FAF-A897-01B1-C617-94738C47710F}"/>
              </a:ext>
            </a:extLst>
          </p:cNvPr>
          <p:cNvSpPr txBox="1"/>
          <p:nvPr/>
        </p:nvSpPr>
        <p:spPr>
          <a:xfrm>
            <a:off x="419100" y="715582"/>
            <a:ext cx="12837247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60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 EUREGIO BENEGO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351C0219-A104-5359-5ADB-4541F4F4B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14268">
            <a:off x="1223732" y="2248239"/>
            <a:ext cx="8474097" cy="2812793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AD61E881-F708-7344-1E95-7C15D61A5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76344">
            <a:off x="6683900" y="2202997"/>
            <a:ext cx="7359370" cy="3441325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C1E80D34-779B-C336-5163-B4198F2FBE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285" y="4402145"/>
            <a:ext cx="9825536" cy="3800537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50A8DE0D-2ECE-DBD0-2D95-3830090BA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3365">
            <a:off x="1200523" y="3534672"/>
            <a:ext cx="12348144" cy="3049993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89D10D24-3407-01DB-3140-0CA878BEE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0028">
            <a:off x="4561668" y="5865817"/>
            <a:ext cx="10377744" cy="19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47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50AF0-197E-C049-0FC5-5495B664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>
            <a:extLst>
              <a:ext uri="{FF2B5EF4-FFF2-40B4-BE49-F238E27FC236}">
                <a16:creationId xmlns:a16="http://schemas.microsoft.com/office/drawing/2014/main" id="{63848709-DD16-DDCE-DF49-796B64711FE3}"/>
              </a:ext>
            </a:extLst>
          </p:cNvPr>
          <p:cNvSpPr/>
          <p:nvPr/>
        </p:nvSpPr>
        <p:spPr>
          <a:xfrm>
            <a:off x="190499" y="7383022"/>
            <a:ext cx="2895591" cy="12420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5D47F67-DFA0-54B0-C531-E8A00BBC8956}"/>
              </a:ext>
            </a:extLst>
          </p:cNvPr>
          <p:cNvSpPr txBox="1"/>
          <p:nvPr/>
        </p:nvSpPr>
        <p:spPr>
          <a:xfrm>
            <a:off x="1409700" y="8329889"/>
            <a:ext cx="3429000" cy="115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8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AutoShape 24">
            <a:extLst>
              <a:ext uri="{FF2B5EF4-FFF2-40B4-BE49-F238E27FC236}">
                <a16:creationId xmlns:a16="http://schemas.microsoft.com/office/drawing/2014/main" id="{718E1DE0-B92E-2A4E-13DD-A698DD162630}"/>
              </a:ext>
            </a:extLst>
          </p:cNvPr>
          <p:cNvSpPr/>
          <p:nvPr/>
        </p:nvSpPr>
        <p:spPr>
          <a:xfrm flipH="1" flipV="1">
            <a:off x="952500" y="2323629"/>
            <a:ext cx="0" cy="4772788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7" name="AutoShape 24">
            <a:extLst>
              <a:ext uri="{FF2B5EF4-FFF2-40B4-BE49-F238E27FC236}">
                <a16:creationId xmlns:a16="http://schemas.microsoft.com/office/drawing/2014/main" id="{4F0466C2-0A67-73E7-AB3C-74CF742629EC}"/>
              </a:ext>
            </a:extLst>
          </p:cNvPr>
          <p:cNvSpPr/>
          <p:nvPr/>
        </p:nvSpPr>
        <p:spPr>
          <a:xfrm flipH="1" flipV="1">
            <a:off x="5829300" y="4109710"/>
            <a:ext cx="0" cy="2576840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8" name="AutoShape 24">
            <a:extLst>
              <a:ext uri="{FF2B5EF4-FFF2-40B4-BE49-F238E27FC236}">
                <a16:creationId xmlns:a16="http://schemas.microsoft.com/office/drawing/2014/main" id="{46A32B33-C5A8-CC58-3FCA-A60F90255725}"/>
              </a:ext>
            </a:extLst>
          </p:cNvPr>
          <p:cNvSpPr/>
          <p:nvPr/>
        </p:nvSpPr>
        <p:spPr>
          <a:xfrm flipH="1" flipV="1">
            <a:off x="10248900" y="3542684"/>
            <a:ext cx="0" cy="4177394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90AEF182-941A-EB0E-EF76-41A2E505BB2B}"/>
              </a:ext>
            </a:extLst>
          </p:cNvPr>
          <p:cNvSpPr txBox="1"/>
          <p:nvPr/>
        </p:nvSpPr>
        <p:spPr>
          <a:xfrm>
            <a:off x="495300" y="1201687"/>
            <a:ext cx="14530600" cy="379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8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HISTORIE, RAPPORT 2022 &amp; ONTWIKKELINGEN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847E272-8E8A-DBA7-0BCB-9DE75BFB98DC}"/>
              </a:ext>
            </a:extLst>
          </p:cNvPr>
          <p:cNvSpPr txBox="1"/>
          <p:nvPr/>
        </p:nvSpPr>
        <p:spPr>
          <a:xfrm>
            <a:off x="495300" y="696410"/>
            <a:ext cx="12837247" cy="559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4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BENEGO?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D6554E0-BBAC-8EFF-2EF1-870D36815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85" y="1866198"/>
            <a:ext cx="1511378" cy="335297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FF2DB91-43DB-53C0-D0CD-93C56221D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598" y="4610361"/>
            <a:ext cx="3753060" cy="20574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D87B54A-3A23-66F8-D200-DC59EC614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898" y="4710023"/>
            <a:ext cx="3759393" cy="3010055"/>
          </a:xfrm>
          <a:prstGeom prst="rect">
            <a:avLst/>
          </a:prstGeom>
        </p:spPr>
      </p:pic>
      <p:pic>
        <p:nvPicPr>
          <p:cNvPr id="15" name="Afbeelding 14" descr="Afbeelding met kleding, overdekt, persoon, person&#10;&#10;Door AI gegenereerde inhoud is mogelijk onjuist.">
            <a:extLst>
              <a:ext uri="{FF2B5EF4-FFF2-40B4-BE49-F238E27FC236}">
                <a16:creationId xmlns:a16="http://schemas.microsoft.com/office/drawing/2014/main" id="{2D71A9EB-B96B-E69D-BC3E-B4D7F4681A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444" y="5731134"/>
            <a:ext cx="3640757" cy="2730568"/>
          </a:xfrm>
          <a:prstGeom prst="rect">
            <a:avLst/>
          </a:prstGeom>
        </p:spPr>
      </p:pic>
      <p:pic>
        <p:nvPicPr>
          <p:cNvPr id="17" name="Afbeelding 16" descr="Afbeelding met kleding, persoon, overdekt, Menselijk gezicht&#10;&#10;Door AI gegenereerde inhoud is mogelijk onjuist.">
            <a:extLst>
              <a:ext uri="{FF2B5EF4-FFF2-40B4-BE49-F238E27FC236}">
                <a16:creationId xmlns:a16="http://schemas.microsoft.com/office/drawing/2014/main" id="{4161DC8A-A685-DE44-EAD4-8EC0E01524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701" y="1975190"/>
            <a:ext cx="4043635" cy="2274545"/>
          </a:xfrm>
          <a:prstGeom prst="rect">
            <a:avLst/>
          </a:prstGeom>
        </p:spPr>
      </p:pic>
      <p:pic>
        <p:nvPicPr>
          <p:cNvPr id="19" name="Afbeelding 18" descr="Afbeelding met kleding, persoon, overdekt, person&#10;&#10;Door AI gegenereerde inhoud is mogelijk onjuist.">
            <a:extLst>
              <a:ext uri="{FF2B5EF4-FFF2-40B4-BE49-F238E27FC236}">
                <a16:creationId xmlns:a16="http://schemas.microsoft.com/office/drawing/2014/main" id="{09A11966-928C-C53C-3FD8-1D62D4923C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648" y="747332"/>
            <a:ext cx="5461136" cy="2730568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04BEF63C-D9E9-B2D3-F646-7658F89228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05888" y="3361973"/>
            <a:ext cx="4587313" cy="310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9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B92A9-E180-0D5E-6B81-0E38A575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>
            <a:extLst>
              <a:ext uri="{FF2B5EF4-FFF2-40B4-BE49-F238E27FC236}">
                <a16:creationId xmlns:a16="http://schemas.microsoft.com/office/drawing/2014/main" id="{29DBFA7E-CB6B-A8E8-5270-3ADB88F2AC64}"/>
              </a:ext>
            </a:extLst>
          </p:cNvPr>
          <p:cNvSpPr/>
          <p:nvPr/>
        </p:nvSpPr>
        <p:spPr>
          <a:xfrm>
            <a:off x="13015163" y="205650"/>
            <a:ext cx="2245172" cy="9630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5362275-BD22-2349-6D00-40034182EAA3}"/>
              </a:ext>
            </a:extLst>
          </p:cNvPr>
          <p:cNvSpPr txBox="1"/>
          <p:nvPr/>
        </p:nvSpPr>
        <p:spPr>
          <a:xfrm>
            <a:off x="13956548" y="904850"/>
            <a:ext cx="2436124" cy="10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63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514ECBA8-06AF-7A80-AC9E-F2477C60A8C7}"/>
              </a:ext>
            </a:extLst>
          </p:cNvPr>
          <p:cNvSpPr txBox="1"/>
          <p:nvPr/>
        </p:nvSpPr>
        <p:spPr>
          <a:xfrm>
            <a:off x="419100" y="992259"/>
            <a:ext cx="14530600" cy="360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266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ONTWIKKELINGEN, BGO &amp; SCHAKELPUNT GRENSBELEMMERINGEN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BC6B91C-793D-A4F1-E1BC-EABBA496800E}"/>
              </a:ext>
            </a:extLst>
          </p:cNvPr>
          <p:cNvSpPr txBox="1"/>
          <p:nvPr/>
        </p:nvSpPr>
        <p:spPr>
          <a:xfrm>
            <a:off x="419100" y="486982"/>
            <a:ext cx="12837247" cy="535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4235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GRENSGOVERNANCE</a:t>
            </a: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52BF2F40-B4EA-6FA9-FDC4-A453E21AB1A9}"/>
              </a:ext>
            </a:extLst>
          </p:cNvPr>
          <p:cNvGrpSpPr/>
          <p:nvPr/>
        </p:nvGrpSpPr>
        <p:grpSpPr>
          <a:xfrm>
            <a:off x="-1663720" y="1381021"/>
            <a:ext cx="18122229" cy="7877069"/>
            <a:chOff x="-1663720" y="1381021"/>
            <a:chExt cx="18122229" cy="7877069"/>
          </a:xfrm>
        </p:grpSpPr>
        <p:sp>
          <p:nvSpPr>
            <p:cNvPr id="2" name="Freeform 21">
              <a:extLst>
                <a:ext uri="{FF2B5EF4-FFF2-40B4-BE49-F238E27FC236}">
                  <a16:creationId xmlns:a16="http://schemas.microsoft.com/office/drawing/2014/main" id="{55D66040-2F33-2C1E-B192-048C86AA35CD}"/>
                </a:ext>
              </a:extLst>
            </p:cNvPr>
            <p:cNvSpPr/>
            <p:nvPr/>
          </p:nvSpPr>
          <p:spPr>
            <a:xfrm>
              <a:off x="-1663720" y="1995679"/>
              <a:ext cx="7190203" cy="6824471"/>
            </a:xfrm>
            <a:custGeom>
              <a:avLst/>
              <a:gdLst/>
              <a:ahLst/>
              <a:cxnLst/>
              <a:rect l="l" t="t" r="r" b="b"/>
              <a:pathLst>
                <a:path w="8922394" h="7450199">
                  <a:moveTo>
                    <a:pt x="0" y="0"/>
                  </a:moveTo>
                  <a:lnTo>
                    <a:pt x="8922395" y="0"/>
                  </a:lnTo>
                  <a:lnTo>
                    <a:pt x="8922395" y="7450199"/>
                  </a:lnTo>
                  <a:lnTo>
                    <a:pt x="0" y="7450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grpSp>
          <p:nvGrpSpPr>
            <p:cNvPr id="5" name="Group 45">
              <a:extLst>
                <a:ext uri="{FF2B5EF4-FFF2-40B4-BE49-F238E27FC236}">
                  <a16:creationId xmlns:a16="http://schemas.microsoft.com/office/drawing/2014/main" id="{7D3C35DA-7A1E-41EE-4618-E326ACA4EDD6}"/>
                </a:ext>
              </a:extLst>
            </p:cNvPr>
            <p:cNvGrpSpPr/>
            <p:nvPr/>
          </p:nvGrpSpPr>
          <p:grpSpPr>
            <a:xfrm>
              <a:off x="1792599" y="1381021"/>
              <a:ext cx="7892315" cy="1746877"/>
              <a:chOff x="-2362935" y="-10258"/>
              <a:chExt cx="13392804" cy="2591379"/>
            </a:xfrm>
          </p:grpSpPr>
          <p:sp>
            <p:nvSpPr>
              <p:cNvPr id="7" name="TextBox 46">
                <a:extLst>
                  <a:ext uri="{FF2B5EF4-FFF2-40B4-BE49-F238E27FC236}">
                    <a16:creationId xmlns:a16="http://schemas.microsoft.com/office/drawing/2014/main" id="{F6FD1D2B-9D1F-BC79-3BC3-0B8E3CAE49C1}"/>
                  </a:ext>
                </a:extLst>
              </p:cNvPr>
              <p:cNvSpPr txBox="1"/>
              <p:nvPr/>
            </p:nvSpPr>
            <p:spPr>
              <a:xfrm>
                <a:off x="-2362935" y="-10258"/>
                <a:ext cx="11029869" cy="179259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4919"/>
                  </a:lnSpc>
                </a:pPr>
                <a:endParaRPr sz="1200" dirty="0"/>
              </a:p>
              <a:p>
                <a:pPr>
                  <a:lnSpc>
                    <a:spcPts val="4919"/>
                  </a:lnSpc>
                  <a:spcBef>
                    <a:spcPct val="0"/>
                  </a:spcBef>
                </a:pPr>
                <a:r>
                  <a:rPr lang="en-US" sz="3200" dirty="0" err="1">
                    <a:solidFill>
                      <a:srgbClr val="545454"/>
                    </a:solidFill>
                    <a:latin typeface="Fira Sans Medium"/>
                  </a:rPr>
                  <a:t>Vlaams-Nederlandse</a:t>
                </a:r>
                <a:r>
                  <a:rPr lang="en-US" sz="3200" dirty="0">
                    <a:solidFill>
                      <a:srgbClr val="545454"/>
                    </a:solidFill>
                    <a:latin typeface="Fira Sans Medium"/>
                  </a:rPr>
                  <a:t> Top</a:t>
                </a:r>
              </a:p>
            </p:txBody>
          </p:sp>
          <p:sp>
            <p:nvSpPr>
              <p:cNvPr id="9" name="TextBox 47">
                <a:extLst>
                  <a:ext uri="{FF2B5EF4-FFF2-40B4-BE49-F238E27FC236}">
                    <a16:creationId xmlns:a16="http://schemas.microsoft.com/office/drawing/2014/main" id="{0547241C-F7D2-342A-636C-21349F243F70}"/>
                  </a:ext>
                </a:extLst>
              </p:cNvPr>
              <p:cNvSpPr txBox="1"/>
              <p:nvPr/>
            </p:nvSpPr>
            <p:spPr>
              <a:xfrm>
                <a:off x="0" y="2038092"/>
                <a:ext cx="11029869" cy="54302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74"/>
                  </a:lnSpc>
                </a:pPr>
                <a:endParaRPr sz="1200"/>
              </a:p>
            </p:txBody>
          </p:sp>
        </p:grpSp>
        <p:grpSp>
          <p:nvGrpSpPr>
            <p:cNvPr id="11" name="Group 51">
              <a:extLst>
                <a:ext uri="{FF2B5EF4-FFF2-40B4-BE49-F238E27FC236}">
                  <a16:creationId xmlns:a16="http://schemas.microsoft.com/office/drawing/2014/main" id="{66EFBD50-3687-5478-50B4-1C33FF640168}"/>
                </a:ext>
              </a:extLst>
            </p:cNvPr>
            <p:cNvGrpSpPr/>
            <p:nvPr/>
          </p:nvGrpSpPr>
          <p:grpSpPr>
            <a:xfrm>
              <a:off x="1584607" y="4363373"/>
              <a:ext cx="9299523" cy="1168003"/>
              <a:chOff x="0" y="0"/>
              <a:chExt cx="11029869" cy="1732657"/>
            </a:xfrm>
          </p:grpSpPr>
          <p:sp>
            <p:nvSpPr>
              <p:cNvPr id="13" name="TextBox 52">
                <a:extLst>
                  <a:ext uri="{FF2B5EF4-FFF2-40B4-BE49-F238E27FC236}">
                    <a16:creationId xmlns:a16="http://schemas.microsoft.com/office/drawing/2014/main" id="{E584363C-AA74-AFEA-9BB8-B9503CF9CCE6}"/>
                  </a:ext>
                </a:extLst>
              </p:cNvPr>
              <p:cNvSpPr txBox="1"/>
              <p:nvPr/>
            </p:nvSpPr>
            <p:spPr>
              <a:xfrm>
                <a:off x="0" y="0"/>
                <a:ext cx="11029869" cy="88640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4799"/>
                  </a:lnSpc>
                  <a:spcBef>
                    <a:spcPct val="0"/>
                  </a:spcBef>
                </a:pPr>
                <a:r>
                  <a:rPr lang="en-US" sz="3600" dirty="0" err="1">
                    <a:solidFill>
                      <a:srgbClr val="545454"/>
                    </a:solidFill>
                    <a:latin typeface="Fira Sans Medium"/>
                  </a:rPr>
                  <a:t>Bestuurlijk</a:t>
                </a:r>
                <a:r>
                  <a:rPr lang="en-US" sz="3600" dirty="0">
                    <a:solidFill>
                      <a:srgbClr val="545454"/>
                    </a:solidFill>
                    <a:latin typeface="Fira Sans Medium"/>
                  </a:rPr>
                  <a:t> </a:t>
                </a:r>
                <a:r>
                  <a:rPr lang="en-US" sz="3600" dirty="0" err="1">
                    <a:solidFill>
                      <a:srgbClr val="545454"/>
                    </a:solidFill>
                    <a:latin typeface="Fira Sans Medium"/>
                  </a:rPr>
                  <a:t>Grensregio</a:t>
                </a:r>
                <a:r>
                  <a:rPr lang="en-US" sz="3600" dirty="0">
                    <a:solidFill>
                      <a:srgbClr val="545454"/>
                    </a:solidFill>
                    <a:latin typeface="Fira Sans Medium"/>
                  </a:rPr>
                  <a:t> </a:t>
                </a:r>
                <a:r>
                  <a:rPr lang="en-US" sz="3600" dirty="0" err="1">
                    <a:solidFill>
                      <a:srgbClr val="545454"/>
                    </a:solidFill>
                    <a:latin typeface="Fira Sans Medium"/>
                  </a:rPr>
                  <a:t>Overleg</a:t>
                </a:r>
                <a:r>
                  <a:rPr lang="en-US" sz="3600" dirty="0">
                    <a:solidFill>
                      <a:srgbClr val="545454"/>
                    </a:solidFill>
                    <a:latin typeface="Fira Sans Medium"/>
                  </a:rPr>
                  <a:t> (</a:t>
                </a:r>
                <a:r>
                  <a:rPr lang="en-US" sz="2800" dirty="0">
                    <a:solidFill>
                      <a:srgbClr val="00B0F0"/>
                    </a:solidFill>
                    <a:latin typeface="Fira Sans Medium"/>
                  </a:rPr>
                  <a:t>BGO</a:t>
                </a:r>
                <a:r>
                  <a:rPr lang="en-US" sz="3600" dirty="0">
                    <a:solidFill>
                      <a:srgbClr val="545454"/>
                    </a:solidFill>
                    <a:latin typeface="Fira Sans Medium"/>
                  </a:rPr>
                  <a:t>)</a:t>
                </a:r>
              </a:p>
            </p:txBody>
          </p:sp>
          <p:sp>
            <p:nvSpPr>
              <p:cNvPr id="14" name="TextBox 53">
                <a:extLst>
                  <a:ext uri="{FF2B5EF4-FFF2-40B4-BE49-F238E27FC236}">
                    <a16:creationId xmlns:a16="http://schemas.microsoft.com/office/drawing/2014/main" id="{2B94FA3D-3CB1-E2A1-3E06-D2E61E6DCDFB}"/>
                  </a:ext>
                </a:extLst>
              </p:cNvPr>
              <p:cNvSpPr txBox="1"/>
              <p:nvPr/>
            </p:nvSpPr>
            <p:spPr>
              <a:xfrm>
                <a:off x="0" y="1187192"/>
                <a:ext cx="11029869" cy="54546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74"/>
                  </a:lnSpc>
                </a:pPr>
                <a:endParaRPr/>
              </a:p>
            </p:txBody>
          </p:sp>
        </p:grpSp>
        <p:grpSp>
          <p:nvGrpSpPr>
            <p:cNvPr id="16" name="Group 54">
              <a:extLst>
                <a:ext uri="{FF2B5EF4-FFF2-40B4-BE49-F238E27FC236}">
                  <a16:creationId xmlns:a16="http://schemas.microsoft.com/office/drawing/2014/main" id="{E7B2D881-6E18-F915-2FD5-775F0CF422FA}"/>
                </a:ext>
              </a:extLst>
            </p:cNvPr>
            <p:cNvGrpSpPr/>
            <p:nvPr/>
          </p:nvGrpSpPr>
          <p:grpSpPr>
            <a:xfrm>
              <a:off x="669890" y="5482180"/>
              <a:ext cx="14273972" cy="1834011"/>
              <a:chOff x="-3553324" y="-613751"/>
              <a:chExt cx="18485504" cy="2720635"/>
            </a:xfrm>
          </p:grpSpPr>
          <p:sp>
            <p:nvSpPr>
              <p:cNvPr id="18" name="TextBox 55">
                <a:extLst>
                  <a:ext uri="{FF2B5EF4-FFF2-40B4-BE49-F238E27FC236}">
                    <a16:creationId xmlns:a16="http://schemas.microsoft.com/office/drawing/2014/main" id="{3CA05A7D-4CE7-9178-6737-54AD22A1A8B3}"/>
                  </a:ext>
                </a:extLst>
              </p:cNvPr>
              <p:cNvSpPr txBox="1"/>
              <p:nvPr/>
            </p:nvSpPr>
            <p:spPr>
              <a:xfrm>
                <a:off x="-3553324" y="-613751"/>
                <a:ext cx="14932179" cy="101738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999"/>
                  </a:lnSpc>
                  <a:spcBef>
                    <a:spcPct val="0"/>
                  </a:spcBef>
                </a:pPr>
                <a:r>
                  <a:rPr lang="en-US" sz="2800" dirty="0">
                    <a:solidFill>
                      <a:srgbClr val="00B0F0"/>
                    </a:solidFill>
                    <a:latin typeface="Fira Sans Medium"/>
                  </a:rPr>
                  <a:t>Schakelpunt</a:t>
                </a:r>
                <a:r>
                  <a:rPr lang="en-US" sz="2800" dirty="0">
                    <a:solidFill>
                      <a:srgbClr val="000000"/>
                    </a:solidFill>
                    <a:latin typeface="Fira Sans Medium"/>
                  </a:rPr>
                  <a:t> Grensbelemmeringen </a:t>
                </a:r>
                <a:r>
                  <a:rPr lang="en-US" sz="3200" dirty="0">
                    <a:solidFill>
                      <a:srgbClr val="000000"/>
                    </a:solidFill>
                    <a:latin typeface="Fira Sans Medium"/>
                  </a:rPr>
                  <a:t>Vlaanderen-Nederland</a:t>
                </a:r>
                <a:endParaRPr lang="en-US" sz="2800" dirty="0">
                  <a:solidFill>
                    <a:srgbClr val="000000"/>
                  </a:solidFill>
                  <a:latin typeface="Fira Sans Medium"/>
                </a:endParaRPr>
              </a:p>
            </p:txBody>
          </p:sp>
          <p:sp>
            <p:nvSpPr>
              <p:cNvPr id="21" name="TextBox 56">
                <a:extLst>
                  <a:ext uri="{FF2B5EF4-FFF2-40B4-BE49-F238E27FC236}">
                    <a16:creationId xmlns:a16="http://schemas.microsoft.com/office/drawing/2014/main" id="{4C56EBEF-3DDA-1A2D-4618-DA65EB8DB274}"/>
                  </a:ext>
                </a:extLst>
              </p:cNvPr>
              <p:cNvSpPr txBox="1"/>
              <p:nvPr/>
            </p:nvSpPr>
            <p:spPr>
              <a:xfrm>
                <a:off x="0" y="1380867"/>
                <a:ext cx="14932180" cy="72601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4374"/>
                  </a:lnSpc>
                </a:pPr>
                <a:endParaRPr/>
              </a:p>
            </p:txBody>
          </p:sp>
        </p:grpSp>
        <p:sp>
          <p:nvSpPr>
            <p:cNvPr id="22" name="TextBox 60">
              <a:extLst>
                <a:ext uri="{FF2B5EF4-FFF2-40B4-BE49-F238E27FC236}">
                  <a16:creationId xmlns:a16="http://schemas.microsoft.com/office/drawing/2014/main" id="{101119EC-EFD8-7B31-966D-6E42ADCD26C6}"/>
                </a:ext>
              </a:extLst>
            </p:cNvPr>
            <p:cNvSpPr txBox="1"/>
            <p:nvPr/>
          </p:nvSpPr>
          <p:spPr>
            <a:xfrm>
              <a:off x="1491440" y="6924534"/>
              <a:ext cx="14967069" cy="5607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79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545454"/>
                  </a:solidFill>
                  <a:latin typeface="Fira Sans Medium"/>
                </a:rPr>
                <a:t>Departementen</a:t>
              </a:r>
              <a:r>
                <a:rPr lang="en-US" sz="2800" dirty="0">
                  <a:solidFill>
                    <a:srgbClr val="545454"/>
                  </a:solidFill>
                  <a:latin typeface="Fira Sans Medium"/>
                </a:rPr>
                <a:t>, </a:t>
              </a:r>
              <a:r>
                <a:rPr lang="en-US" sz="2800" dirty="0" err="1">
                  <a:solidFill>
                    <a:srgbClr val="545454"/>
                  </a:solidFill>
                  <a:latin typeface="Fira Sans Medium"/>
                </a:rPr>
                <a:t>internationale</a:t>
              </a:r>
              <a:r>
                <a:rPr lang="en-US" sz="2800" dirty="0">
                  <a:solidFill>
                    <a:srgbClr val="545454"/>
                  </a:solidFill>
                  <a:latin typeface="Fira Sans Medium"/>
                </a:rPr>
                <a:t> </a:t>
              </a:r>
              <a:r>
                <a:rPr lang="en-US" sz="2800" dirty="0" err="1">
                  <a:solidFill>
                    <a:srgbClr val="545454"/>
                  </a:solidFill>
                  <a:latin typeface="Fira Sans Medium"/>
                </a:rPr>
                <a:t>organisaties</a:t>
              </a:r>
              <a:r>
                <a:rPr lang="en-US" sz="2800" dirty="0">
                  <a:solidFill>
                    <a:srgbClr val="545454"/>
                  </a:solidFill>
                  <a:latin typeface="Fira Sans Medium"/>
                </a:rPr>
                <a:t>, </a:t>
              </a:r>
              <a:r>
                <a:rPr lang="en-US" sz="2800" dirty="0" err="1">
                  <a:solidFill>
                    <a:srgbClr val="545454"/>
                  </a:solidFill>
                  <a:latin typeface="Fira Sans Medium"/>
                </a:rPr>
                <a:t>kenninstellingen</a:t>
              </a:r>
              <a:endParaRPr lang="en-US" sz="2800" dirty="0">
                <a:solidFill>
                  <a:srgbClr val="545454"/>
                </a:solidFill>
                <a:latin typeface="Fira Sans Medium"/>
              </a:endParaRPr>
            </a:p>
          </p:txBody>
        </p:sp>
        <p:grpSp>
          <p:nvGrpSpPr>
            <p:cNvPr id="23" name="Group 61">
              <a:extLst>
                <a:ext uri="{FF2B5EF4-FFF2-40B4-BE49-F238E27FC236}">
                  <a16:creationId xmlns:a16="http://schemas.microsoft.com/office/drawing/2014/main" id="{8E74787D-53B4-0A69-3AE7-9C2614195487}"/>
                </a:ext>
              </a:extLst>
            </p:cNvPr>
            <p:cNvGrpSpPr/>
            <p:nvPr/>
          </p:nvGrpSpPr>
          <p:grpSpPr>
            <a:xfrm>
              <a:off x="495161" y="8040150"/>
              <a:ext cx="15035037" cy="1217940"/>
              <a:chOff x="0" y="102269"/>
              <a:chExt cx="14031954" cy="1806737"/>
            </a:xfrm>
          </p:grpSpPr>
          <p:sp>
            <p:nvSpPr>
              <p:cNvPr id="25" name="TextBox 62">
                <a:extLst>
                  <a:ext uri="{FF2B5EF4-FFF2-40B4-BE49-F238E27FC236}">
                    <a16:creationId xmlns:a16="http://schemas.microsoft.com/office/drawing/2014/main" id="{C7F3E4FC-5FCC-C255-D4B9-AA089051973F}"/>
                  </a:ext>
                </a:extLst>
              </p:cNvPr>
              <p:cNvSpPr txBox="1"/>
              <p:nvPr/>
            </p:nvSpPr>
            <p:spPr>
              <a:xfrm>
                <a:off x="630491" y="102269"/>
                <a:ext cx="13401463" cy="8948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5044"/>
                  </a:lnSpc>
                  <a:spcBef>
                    <a:spcPct val="0"/>
                  </a:spcBef>
                </a:pPr>
                <a:r>
                  <a:rPr lang="en-US" sz="3200" dirty="0" err="1">
                    <a:solidFill>
                      <a:srgbClr val="545454"/>
                    </a:solidFill>
                    <a:latin typeface="Fira Sans Medium"/>
                  </a:rPr>
                  <a:t>Lokale</a:t>
                </a:r>
                <a:r>
                  <a:rPr lang="en-US" sz="3200" dirty="0">
                    <a:solidFill>
                      <a:srgbClr val="545454"/>
                    </a:solidFill>
                    <a:latin typeface="Fira Sans Medium"/>
                  </a:rPr>
                  <a:t> &amp; </a:t>
                </a:r>
                <a:r>
                  <a:rPr lang="en-US" sz="3200" dirty="0">
                    <a:solidFill>
                      <a:srgbClr val="00B0F0"/>
                    </a:solidFill>
                    <a:latin typeface="Fira Sans Medium"/>
                  </a:rPr>
                  <a:t>(</a:t>
                </a:r>
                <a:r>
                  <a:rPr lang="en-US" sz="3200" dirty="0" err="1">
                    <a:solidFill>
                      <a:srgbClr val="00B0F0"/>
                    </a:solidFill>
                    <a:latin typeface="Fira Sans Medium"/>
                  </a:rPr>
                  <a:t>eu</a:t>
                </a:r>
                <a:r>
                  <a:rPr lang="en-US" sz="3200" dirty="0">
                    <a:solidFill>
                      <a:srgbClr val="00B0F0"/>
                    </a:solidFill>
                    <a:latin typeface="Fira Sans Medium"/>
                  </a:rPr>
                  <a:t>)</a:t>
                </a:r>
                <a:r>
                  <a:rPr lang="en-US" sz="3200" dirty="0" err="1">
                    <a:solidFill>
                      <a:srgbClr val="00B0F0"/>
                    </a:solidFill>
                    <a:latin typeface="Fira Sans Medium"/>
                  </a:rPr>
                  <a:t>regionale</a:t>
                </a:r>
                <a:r>
                  <a:rPr lang="en-US" sz="3200" dirty="0">
                    <a:solidFill>
                      <a:srgbClr val="00B0F0"/>
                    </a:solidFill>
                    <a:latin typeface="Fira Sans Medium"/>
                  </a:rPr>
                  <a:t> </a:t>
                </a:r>
                <a:r>
                  <a:rPr lang="en-US" sz="3200" dirty="0" err="1">
                    <a:solidFill>
                      <a:srgbClr val="545454"/>
                    </a:solidFill>
                    <a:latin typeface="Fira Sans Medium"/>
                  </a:rPr>
                  <a:t>overheden</a:t>
                </a:r>
                <a:r>
                  <a:rPr lang="en-US" sz="3200" dirty="0">
                    <a:solidFill>
                      <a:srgbClr val="545454"/>
                    </a:solidFill>
                    <a:latin typeface="Fira Sans Medium"/>
                  </a:rPr>
                  <a:t>/-</a:t>
                </a:r>
                <a:r>
                  <a:rPr lang="en-US" sz="3200" dirty="0" err="1">
                    <a:solidFill>
                      <a:srgbClr val="545454"/>
                    </a:solidFill>
                    <a:latin typeface="Fira Sans Medium"/>
                  </a:rPr>
                  <a:t>samenwerkingsverbanden</a:t>
                </a:r>
                <a:endParaRPr lang="en-US" sz="3200" dirty="0">
                  <a:solidFill>
                    <a:srgbClr val="545454"/>
                  </a:solidFill>
                  <a:latin typeface="Fira Sans Medium"/>
                </a:endParaRPr>
              </a:p>
            </p:txBody>
          </p:sp>
          <p:sp>
            <p:nvSpPr>
              <p:cNvPr id="26" name="TextBox 63">
                <a:extLst>
                  <a:ext uri="{FF2B5EF4-FFF2-40B4-BE49-F238E27FC236}">
                    <a16:creationId xmlns:a16="http://schemas.microsoft.com/office/drawing/2014/main" id="{8A2205CF-7CD9-46FE-5D07-E9DE2881EEC4}"/>
                  </a:ext>
                </a:extLst>
              </p:cNvPr>
              <p:cNvSpPr txBox="1"/>
              <p:nvPr/>
            </p:nvSpPr>
            <p:spPr>
              <a:xfrm>
                <a:off x="0" y="1259351"/>
                <a:ext cx="13401463" cy="64965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07"/>
                  </a:lnSpc>
                </a:pPr>
                <a:endParaRPr/>
              </a:p>
            </p:txBody>
          </p:sp>
        </p:grpSp>
        <p:grpSp>
          <p:nvGrpSpPr>
            <p:cNvPr id="29" name="Group 66">
              <a:extLst>
                <a:ext uri="{FF2B5EF4-FFF2-40B4-BE49-F238E27FC236}">
                  <a16:creationId xmlns:a16="http://schemas.microsoft.com/office/drawing/2014/main" id="{BB285943-6441-A99B-5167-EA8ADD70F791}"/>
                </a:ext>
              </a:extLst>
            </p:cNvPr>
            <p:cNvGrpSpPr/>
            <p:nvPr/>
          </p:nvGrpSpPr>
          <p:grpSpPr>
            <a:xfrm>
              <a:off x="6629392" y="2170587"/>
              <a:ext cx="5541856" cy="710647"/>
              <a:chOff x="-3281987" y="-78374"/>
              <a:chExt cx="9404211" cy="1054198"/>
            </a:xfrm>
          </p:grpSpPr>
          <p:sp>
            <p:nvSpPr>
              <p:cNvPr id="30" name="TextBox 67">
                <a:extLst>
                  <a:ext uri="{FF2B5EF4-FFF2-40B4-BE49-F238E27FC236}">
                    <a16:creationId xmlns:a16="http://schemas.microsoft.com/office/drawing/2014/main" id="{D3C6023D-5265-5445-56CC-B9B75A0AF785}"/>
                  </a:ext>
                </a:extLst>
              </p:cNvPr>
              <p:cNvSpPr txBox="1"/>
              <p:nvPr/>
            </p:nvSpPr>
            <p:spPr>
              <a:xfrm>
                <a:off x="-3281987" y="-78374"/>
                <a:ext cx="6122224" cy="45820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2275" dirty="0">
                    <a:solidFill>
                      <a:srgbClr val="FF3131"/>
                    </a:solidFill>
                    <a:latin typeface="Fira Sans Medium"/>
                  </a:rPr>
                  <a:t>(</a:t>
                </a:r>
                <a:r>
                  <a:rPr lang="en-US" sz="2275" dirty="0" err="1">
                    <a:solidFill>
                      <a:srgbClr val="FF3131"/>
                    </a:solidFill>
                    <a:latin typeface="Fira Sans Medium"/>
                  </a:rPr>
                  <a:t>tweejaarlijks</a:t>
                </a:r>
                <a:r>
                  <a:rPr lang="en-US" sz="2275" dirty="0">
                    <a:solidFill>
                      <a:srgbClr val="FF3131"/>
                    </a:solidFill>
                    <a:latin typeface="Fira Sans Medium"/>
                  </a:rPr>
                  <a:t>)</a:t>
                </a:r>
              </a:p>
            </p:txBody>
          </p:sp>
          <p:sp>
            <p:nvSpPr>
              <p:cNvPr id="31" name="TextBox 68">
                <a:extLst>
                  <a:ext uri="{FF2B5EF4-FFF2-40B4-BE49-F238E27FC236}">
                    <a16:creationId xmlns:a16="http://schemas.microsoft.com/office/drawing/2014/main" id="{15C3E443-0F20-F581-49FD-10F1BDB14E3A}"/>
                  </a:ext>
                </a:extLst>
              </p:cNvPr>
              <p:cNvSpPr txBox="1"/>
              <p:nvPr/>
            </p:nvSpPr>
            <p:spPr>
              <a:xfrm>
                <a:off x="0" y="668821"/>
                <a:ext cx="6122224" cy="30700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873"/>
                  </a:lnSpc>
                </a:pPr>
                <a:endParaRPr/>
              </a:p>
            </p:txBody>
          </p:sp>
        </p:grpSp>
        <p:grpSp>
          <p:nvGrpSpPr>
            <p:cNvPr id="32" name="Group 69">
              <a:extLst>
                <a:ext uri="{FF2B5EF4-FFF2-40B4-BE49-F238E27FC236}">
                  <a16:creationId xmlns:a16="http://schemas.microsoft.com/office/drawing/2014/main" id="{EC7D7415-E38C-93D2-3812-1B2530C9A16D}"/>
                </a:ext>
              </a:extLst>
            </p:cNvPr>
            <p:cNvGrpSpPr/>
            <p:nvPr/>
          </p:nvGrpSpPr>
          <p:grpSpPr>
            <a:xfrm>
              <a:off x="1737626" y="3030224"/>
              <a:ext cx="12891691" cy="585068"/>
              <a:chOff x="-15754234" y="107914"/>
              <a:chExt cx="21876458" cy="867910"/>
            </a:xfrm>
          </p:grpSpPr>
          <p:sp>
            <p:nvSpPr>
              <p:cNvPr id="34" name="TextBox 70">
                <a:extLst>
                  <a:ext uri="{FF2B5EF4-FFF2-40B4-BE49-F238E27FC236}">
                    <a16:creationId xmlns:a16="http://schemas.microsoft.com/office/drawing/2014/main" id="{C6DE9F22-CA7E-24B6-9BD0-5D4E5FFD5623}"/>
                  </a:ext>
                </a:extLst>
              </p:cNvPr>
              <p:cNvSpPr txBox="1"/>
              <p:nvPr/>
            </p:nvSpPr>
            <p:spPr>
              <a:xfrm>
                <a:off x="-15754234" y="107914"/>
                <a:ext cx="6122224" cy="4860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2000" dirty="0">
                    <a:solidFill>
                      <a:srgbClr val="FF3131"/>
                    </a:solidFill>
                    <a:latin typeface="Fira Sans Medium"/>
                  </a:rPr>
                  <a:t>(</a:t>
                </a:r>
                <a:r>
                  <a:rPr lang="en-US" sz="2000" dirty="0" err="1">
                    <a:solidFill>
                      <a:srgbClr val="FF3131"/>
                    </a:solidFill>
                    <a:latin typeface="Fira Sans Medium"/>
                  </a:rPr>
                  <a:t>jaarlijks</a:t>
                </a:r>
                <a:r>
                  <a:rPr lang="en-US" sz="2000" dirty="0">
                    <a:solidFill>
                      <a:srgbClr val="FF3131"/>
                    </a:solidFill>
                    <a:latin typeface="Fira Sans Medium"/>
                  </a:rPr>
                  <a:t> + </a:t>
                </a:r>
                <a:r>
                  <a:rPr lang="en-US" sz="2000" dirty="0" err="1">
                    <a:solidFill>
                      <a:srgbClr val="FF3131"/>
                    </a:solidFill>
                    <a:latin typeface="Fira Sans Medium"/>
                  </a:rPr>
                  <a:t>occassioneel</a:t>
                </a:r>
                <a:r>
                  <a:rPr lang="en-US" sz="2000" dirty="0">
                    <a:solidFill>
                      <a:srgbClr val="FF3131"/>
                    </a:solidFill>
                    <a:latin typeface="Fira Sans Medium"/>
                  </a:rPr>
                  <a:t>)</a:t>
                </a:r>
              </a:p>
            </p:txBody>
          </p:sp>
          <p:sp>
            <p:nvSpPr>
              <p:cNvPr id="35" name="TextBox 71">
                <a:extLst>
                  <a:ext uri="{FF2B5EF4-FFF2-40B4-BE49-F238E27FC236}">
                    <a16:creationId xmlns:a16="http://schemas.microsoft.com/office/drawing/2014/main" id="{40CBE349-7704-06C9-767C-8D13018C449C}"/>
                  </a:ext>
                </a:extLst>
              </p:cNvPr>
              <p:cNvSpPr txBox="1"/>
              <p:nvPr/>
            </p:nvSpPr>
            <p:spPr>
              <a:xfrm>
                <a:off x="0" y="668821"/>
                <a:ext cx="6122224" cy="30700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873"/>
                  </a:lnSpc>
                </a:pPr>
                <a:endParaRPr/>
              </a:p>
            </p:txBody>
          </p:sp>
        </p:grpSp>
        <p:grpSp>
          <p:nvGrpSpPr>
            <p:cNvPr id="36" name="Group 72">
              <a:extLst>
                <a:ext uri="{FF2B5EF4-FFF2-40B4-BE49-F238E27FC236}">
                  <a16:creationId xmlns:a16="http://schemas.microsoft.com/office/drawing/2014/main" id="{85B46F77-86C4-56F5-0F54-01529705E768}"/>
                </a:ext>
              </a:extLst>
            </p:cNvPr>
            <p:cNvGrpSpPr/>
            <p:nvPr/>
          </p:nvGrpSpPr>
          <p:grpSpPr>
            <a:xfrm>
              <a:off x="9407366" y="4544372"/>
              <a:ext cx="3607797" cy="657815"/>
              <a:chOff x="0" y="0"/>
              <a:chExt cx="6122224" cy="975825"/>
            </a:xfrm>
          </p:grpSpPr>
          <p:sp>
            <p:nvSpPr>
              <p:cNvPr id="37" name="TextBox 73">
                <a:extLst>
                  <a:ext uri="{FF2B5EF4-FFF2-40B4-BE49-F238E27FC236}">
                    <a16:creationId xmlns:a16="http://schemas.microsoft.com/office/drawing/2014/main" id="{B0208E82-D5B3-4570-2664-7637360854E0}"/>
                  </a:ext>
                </a:extLst>
              </p:cNvPr>
              <p:cNvSpPr txBox="1"/>
              <p:nvPr/>
            </p:nvSpPr>
            <p:spPr>
              <a:xfrm>
                <a:off x="0" y="0"/>
                <a:ext cx="6122224" cy="45820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2275" dirty="0">
                    <a:solidFill>
                      <a:srgbClr val="FF3131"/>
                    </a:solidFill>
                    <a:latin typeface="Fira Sans Medium"/>
                  </a:rPr>
                  <a:t>(</a:t>
                </a:r>
                <a:r>
                  <a:rPr lang="en-US" sz="2275" dirty="0" err="1">
                    <a:solidFill>
                      <a:srgbClr val="FF3131"/>
                    </a:solidFill>
                    <a:latin typeface="Fira Sans Medium"/>
                  </a:rPr>
                  <a:t>halfjaarlijks</a:t>
                </a:r>
                <a:r>
                  <a:rPr lang="en-US" sz="2275" dirty="0">
                    <a:solidFill>
                      <a:srgbClr val="FF3131"/>
                    </a:solidFill>
                    <a:latin typeface="Fira Sans Medium"/>
                  </a:rPr>
                  <a:t>)</a:t>
                </a:r>
              </a:p>
            </p:txBody>
          </p:sp>
          <p:sp>
            <p:nvSpPr>
              <p:cNvPr id="38" name="TextBox 74">
                <a:extLst>
                  <a:ext uri="{FF2B5EF4-FFF2-40B4-BE49-F238E27FC236}">
                    <a16:creationId xmlns:a16="http://schemas.microsoft.com/office/drawing/2014/main" id="{FC00957E-A92C-3C7A-F018-ACF0907AADB7}"/>
                  </a:ext>
                </a:extLst>
              </p:cNvPr>
              <p:cNvSpPr txBox="1"/>
              <p:nvPr/>
            </p:nvSpPr>
            <p:spPr>
              <a:xfrm>
                <a:off x="0" y="668821"/>
                <a:ext cx="6122224" cy="30700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873"/>
                  </a:lnSpc>
                </a:pPr>
                <a:endParaRPr/>
              </a:p>
            </p:txBody>
          </p:sp>
        </p:grpSp>
        <p:grpSp>
          <p:nvGrpSpPr>
            <p:cNvPr id="39" name="Group 43">
              <a:extLst>
                <a:ext uri="{FF2B5EF4-FFF2-40B4-BE49-F238E27FC236}">
                  <a16:creationId xmlns:a16="http://schemas.microsoft.com/office/drawing/2014/main" id="{9AAAA43E-E835-3CF2-E037-F09F9D67FCA7}"/>
                </a:ext>
              </a:extLst>
            </p:cNvPr>
            <p:cNvGrpSpPr/>
            <p:nvPr/>
          </p:nvGrpSpPr>
          <p:grpSpPr>
            <a:xfrm>
              <a:off x="13113030" y="2912549"/>
              <a:ext cx="1134234" cy="936133"/>
              <a:chOff x="8814588" y="2344057"/>
              <a:chExt cx="4282440" cy="3708400"/>
            </a:xfrm>
          </p:grpSpPr>
          <p:sp>
            <p:nvSpPr>
              <p:cNvPr id="40" name="Freeform 44">
                <a:extLst>
                  <a:ext uri="{FF2B5EF4-FFF2-40B4-BE49-F238E27FC236}">
                    <a16:creationId xmlns:a16="http://schemas.microsoft.com/office/drawing/2014/main" id="{F5542F89-44E1-10BF-5A8D-17D526C51C6D}"/>
                  </a:ext>
                </a:extLst>
              </p:cNvPr>
              <p:cNvSpPr/>
              <p:nvPr/>
            </p:nvSpPr>
            <p:spPr>
              <a:xfrm>
                <a:off x="8814588" y="2344057"/>
                <a:ext cx="4282440" cy="3708400"/>
              </a:xfrm>
              <a:custGeom>
                <a:avLst/>
                <a:gdLst/>
                <a:ahLst/>
                <a:cxnLst/>
                <a:rect l="l" t="t" r="r" b="b"/>
                <a:pathLst>
                  <a:path w="4282440" h="3708400">
                    <a:moveTo>
                      <a:pt x="3211830" y="0"/>
                    </a:moveTo>
                    <a:lnTo>
                      <a:pt x="1070610" y="0"/>
                    </a:lnTo>
                    <a:lnTo>
                      <a:pt x="0" y="1854200"/>
                    </a:lnTo>
                    <a:lnTo>
                      <a:pt x="1070610" y="3708400"/>
                    </a:lnTo>
                    <a:lnTo>
                      <a:pt x="3211830" y="3708400"/>
                    </a:lnTo>
                    <a:lnTo>
                      <a:pt x="4282440" y="18542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5775" t="-7629" r="-21883" b="-44303"/>
                </a:stretch>
              </a:blipFill>
            </p:spPr>
            <p:txBody>
              <a:bodyPr/>
              <a:lstStyle/>
              <a:p>
                <a:endParaRPr lang="nl-NL" dirty="0"/>
              </a:p>
            </p:txBody>
          </p:sp>
        </p:grpSp>
        <p:pic>
          <p:nvPicPr>
            <p:cNvPr id="41" name="Picture 4" descr="Waarnemer of niet, Hugo de Jonge gaat vol voor Zeeland | Middelburg | pzc.nl">
              <a:extLst>
                <a:ext uri="{FF2B5EF4-FFF2-40B4-BE49-F238E27FC236}">
                  <a16:creationId xmlns:a16="http://schemas.microsoft.com/office/drawing/2014/main" id="{B66E6C4B-095D-974D-7947-8664A58186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3" t="9977" r="33263" b="36845"/>
            <a:stretch/>
          </p:blipFill>
          <p:spPr bwMode="auto">
            <a:xfrm>
              <a:off x="11893278" y="2984730"/>
              <a:ext cx="915111" cy="863952"/>
            </a:xfrm>
            <a:prstGeom prst="snip2DiagRect">
              <a:avLst>
                <a:gd name="adj1" fmla="val 21683"/>
                <a:gd name="adj2" fmla="val 16667"/>
              </a:avLst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4F2C403C-8A32-9E18-A8E5-D71E5A2E2579}"/>
                </a:ext>
              </a:extLst>
            </p:cNvPr>
            <p:cNvCxnSpPr>
              <a:cxnSpLocks/>
            </p:cNvCxnSpPr>
            <p:nvPr/>
          </p:nvCxnSpPr>
          <p:spPr>
            <a:xfrm>
              <a:off x="-802074" y="6529119"/>
              <a:ext cx="14120446" cy="0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DF92C3DE-5AAC-DB87-51BF-1FF73A497841}"/>
                </a:ext>
              </a:extLst>
            </p:cNvPr>
            <p:cNvCxnSpPr>
              <a:cxnSpLocks/>
            </p:cNvCxnSpPr>
            <p:nvPr/>
          </p:nvCxnSpPr>
          <p:spPr>
            <a:xfrm>
              <a:off x="-1018951" y="5299102"/>
              <a:ext cx="14120446" cy="0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" name="Rechte verbindingslijn met pijl 43">
              <a:extLst>
                <a:ext uri="{FF2B5EF4-FFF2-40B4-BE49-F238E27FC236}">
                  <a16:creationId xmlns:a16="http://schemas.microsoft.com/office/drawing/2014/main" id="{6EB73417-A8E0-F431-E8E0-0010008C9A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5161" y="2320825"/>
              <a:ext cx="0" cy="6209550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9" name="TextBox 49">
            <a:extLst>
              <a:ext uri="{FF2B5EF4-FFF2-40B4-BE49-F238E27FC236}">
                <a16:creationId xmlns:a16="http://schemas.microsoft.com/office/drawing/2014/main" id="{0BBC1C19-F2BF-E374-5EFA-1DA49D9849FF}"/>
              </a:ext>
            </a:extLst>
          </p:cNvPr>
          <p:cNvSpPr txBox="1"/>
          <p:nvPr/>
        </p:nvSpPr>
        <p:spPr>
          <a:xfrm>
            <a:off x="1699047" y="3242189"/>
            <a:ext cx="13186801" cy="58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51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545454"/>
                </a:solidFill>
                <a:latin typeface="Fira Sans Medium"/>
              </a:rPr>
              <a:t>Overleg</a:t>
            </a:r>
            <a:r>
              <a:rPr lang="en-US" sz="3200" dirty="0">
                <a:solidFill>
                  <a:srgbClr val="545454"/>
                </a:solidFill>
                <a:latin typeface="Fira Sans Medium"/>
              </a:rPr>
              <a:t> ministers &amp; </a:t>
            </a:r>
            <a:r>
              <a:rPr lang="en-US" sz="3200" dirty="0" err="1">
                <a:solidFill>
                  <a:srgbClr val="545454"/>
                </a:solidFill>
                <a:latin typeface="Fira Sans Medium"/>
              </a:rPr>
              <a:t>bestuurlijke</a:t>
            </a:r>
            <a:r>
              <a:rPr lang="en-US" sz="3200" dirty="0">
                <a:solidFill>
                  <a:srgbClr val="545454"/>
                </a:solidFill>
                <a:latin typeface="Fira Sans Medium"/>
              </a:rPr>
              <a:t> </a:t>
            </a:r>
            <a:r>
              <a:rPr lang="en-US" sz="3200" u="sng" dirty="0" err="1">
                <a:solidFill>
                  <a:srgbClr val="545454"/>
                </a:solidFill>
                <a:latin typeface="Fira Sans Medium"/>
              </a:rPr>
              <a:t>grenscoördinatoren</a:t>
            </a:r>
            <a:endParaRPr lang="en-US" sz="3200" u="sng" dirty="0">
              <a:solidFill>
                <a:srgbClr val="545454"/>
              </a:solidFill>
              <a:latin typeface="Fira Sans Medium"/>
            </a:endParaRPr>
          </a:p>
        </p:txBody>
      </p:sp>
      <p:pic>
        <p:nvPicPr>
          <p:cNvPr id="3074" name="Picture 2" descr="Netherlands Flag Wallpapers - Top Free Netherlands Flag Backgrounds ...">
            <a:extLst>
              <a:ext uri="{FF2B5EF4-FFF2-40B4-BE49-F238E27FC236}">
                <a16:creationId xmlns:a16="http://schemas.microsoft.com/office/drawing/2014/main" id="{2DAAFA66-B17A-FFF4-8A50-C8C9BCD8B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157" y="2759960"/>
            <a:ext cx="646941" cy="43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lag Vlaanderen 120x180cm">
            <a:extLst>
              <a:ext uri="{FF2B5EF4-FFF2-40B4-BE49-F238E27FC236}">
                <a16:creationId xmlns:a16="http://schemas.microsoft.com/office/drawing/2014/main" id="{44E04160-B454-07D6-FF00-578E406A9E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0" b="19187"/>
          <a:stretch/>
        </p:blipFill>
        <p:spPr bwMode="auto">
          <a:xfrm>
            <a:off x="14031743" y="2712623"/>
            <a:ext cx="854105" cy="52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59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>
            <a:extLst>
              <a:ext uri="{FF2B5EF4-FFF2-40B4-BE49-F238E27FC236}">
                <a16:creationId xmlns:a16="http://schemas.microsoft.com/office/drawing/2014/main" id="{8C0F4CD3-C716-CC43-5362-AB963B2867E7}"/>
              </a:ext>
            </a:extLst>
          </p:cNvPr>
          <p:cNvSpPr txBox="1"/>
          <p:nvPr/>
        </p:nvSpPr>
        <p:spPr>
          <a:xfrm>
            <a:off x="571500" y="1678059"/>
            <a:ext cx="14530600" cy="360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266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WAT IS HET?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99F61A89-C071-A3FA-9039-FB24E2B1AB59}"/>
              </a:ext>
            </a:extLst>
          </p:cNvPr>
          <p:cNvSpPr txBox="1"/>
          <p:nvPr/>
        </p:nvSpPr>
        <p:spPr>
          <a:xfrm>
            <a:off x="469000" y="617709"/>
            <a:ext cx="12837247" cy="103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4235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SCHAKELPUNT </a:t>
            </a:r>
            <a:br>
              <a:rPr lang="en-US" sz="4235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4235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GRENSBELEMMERINGEN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7BD2ECB0-39B5-B69D-7369-DF251265EDCB}"/>
              </a:ext>
            </a:extLst>
          </p:cNvPr>
          <p:cNvSpPr txBox="1">
            <a:spLocks/>
          </p:cNvSpPr>
          <p:nvPr/>
        </p:nvSpPr>
        <p:spPr>
          <a:xfrm>
            <a:off x="419100" y="2343150"/>
            <a:ext cx="14782800" cy="685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Samenwerking van 5 verschillende Vlaamse en Nederlandse</a:t>
            </a:r>
            <a:b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</a:br>
            <a: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overheden en kennisinstellingen </a:t>
            </a:r>
            <a:endParaRPr lang="nl-NL" sz="900" dirty="0">
              <a:latin typeface="Abad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Politiek mandaat van beide regeringen </a:t>
            </a:r>
            <a:endParaRPr lang="nl-BE" sz="1000" dirty="0">
              <a:latin typeface="Abad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Noodzaak aanpak grensbelemmeringen: </a:t>
            </a:r>
            <a:endParaRPr lang="nl-BE" sz="1000" dirty="0">
              <a:solidFill>
                <a:srgbClr val="000000"/>
              </a:solidFill>
              <a:latin typeface="Abadi" panose="020F0502020204030204" pitchFamily="34" charset="0"/>
              <a:cs typeface="Calibri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nl-BE" sz="20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Breed onderbouwd (verschillende onderzoeken)</a:t>
            </a:r>
            <a:endParaRPr lang="nl-BE" sz="2000" dirty="0">
              <a:solidFill>
                <a:srgbClr val="000000"/>
              </a:solidFill>
              <a:latin typeface="Abadi" panose="020F0502020204030204" pitchFamily="34" charset="0"/>
              <a:cs typeface="Calibri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nl-BE" sz="20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Regionaal en nationaal erkend (actueel: ook in regeerprogramma’s)</a:t>
            </a:r>
            <a:endParaRPr lang="nl-BE" sz="2000" dirty="0">
              <a:solidFill>
                <a:srgbClr val="000000"/>
              </a:solidFill>
              <a:latin typeface="Abadi" panose="020F0502020204030204" pitchFamily="34" charset="0"/>
              <a:cs typeface="Calibri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nl-BE" sz="20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Prioriteit van beide regeringen (bilaterale afspraken en verklaringen) </a:t>
            </a:r>
            <a:endParaRPr lang="nl-BE" sz="2000" dirty="0">
              <a:latin typeface="Abadi" panose="020F0502020204030204" pitchFamily="34" charset="0"/>
              <a:cs typeface="Calibri" panose="020F050202020403020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Inspanningsverplichting van ministers</a:t>
            </a:r>
            <a:endParaRPr lang="nl-BE" sz="1000" dirty="0">
              <a:latin typeface="Abad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Aanmelding van grensbelemmeringen</a:t>
            </a:r>
            <a:b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</a:br>
            <a:r>
              <a:rPr lang="nl-BE" sz="2800" dirty="0">
                <a:solidFill>
                  <a:srgbClr val="0F4093"/>
                </a:solidFill>
                <a:latin typeface="Abadi" panose="020F0502020204030204" pitchFamily="34" charset="0"/>
                <a:cs typeface="Calibri"/>
              </a:rPr>
              <a:t>via website. Vervolgens analyse, onderzoek en advies aan BGO</a:t>
            </a:r>
            <a:endParaRPr lang="nl-NL" sz="2800" dirty="0">
              <a:solidFill>
                <a:srgbClr val="0F4093"/>
              </a:solidFill>
              <a:latin typeface="Abadi" panose="020F0502020204030204" pitchFamily="34" charset="0"/>
            </a:endParaRPr>
          </a:p>
          <a:p>
            <a:endParaRPr lang="nl-NL" sz="900" dirty="0">
              <a:latin typeface="Abadi" panose="020F05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979D456-81BA-DFE7-68B0-196AE56DE0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5" r="50094"/>
          <a:stretch/>
        </p:blipFill>
        <p:spPr>
          <a:xfrm>
            <a:off x="12306300" y="3112679"/>
            <a:ext cx="3276600" cy="3192871"/>
          </a:xfrm>
          <a:prstGeom prst="rect">
            <a:avLst/>
          </a:prstGeom>
        </p:spPr>
      </p:pic>
      <p:pic>
        <p:nvPicPr>
          <p:cNvPr id="7" name="Afbeelding 6" descr="Afbeelding met tekst, schermopname, Lettertype, logo&#10;&#10;Automatisch gegenereerde beschrijving">
            <a:extLst>
              <a:ext uri="{FF2B5EF4-FFF2-40B4-BE49-F238E27FC236}">
                <a16:creationId xmlns:a16="http://schemas.microsoft.com/office/drawing/2014/main" id="{2A21AED4-BAF9-77F0-11D4-8C5E6723F0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424" y="151928"/>
            <a:ext cx="4919076" cy="1969729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82BF68A4-2DBB-EBE9-3B7E-DB39360C90C9}"/>
              </a:ext>
            </a:extLst>
          </p:cNvPr>
          <p:cNvSpPr txBox="1"/>
          <p:nvPr/>
        </p:nvSpPr>
        <p:spPr>
          <a:xfrm>
            <a:off x="12209462" y="3272210"/>
            <a:ext cx="34702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600" b="1" i="1" dirty="0">
                <a:solidFill>
                  <a:schemeClr val="tx2"/>
                </a:solidFill>
              </a:rPr>
              <a:t>VRAGEN VOOR ONS?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2D4D7AD-7BE5-CE79-D7F6-C933E10DAD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48" t="4997"/>
          <a:stretch/>
        </p:blipFill>
        <p:spPr>
          <a:xfrm>
            <a:off x="12306300" y="5772150"/>
            <a:ext cx="3276600" cy="303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77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19BEE165-E9D2-2B64-A2A5-254821585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87" y="-13368"/>
            <a:ext cx="15802705" cy="8814468"/>
          </a:xfrm>
          <a:prstGeom prst="rect">
            <a:avLst/>
          </a:prstGeom>
        </p:spPr>
      </p:pic>
      <p:pic>
        <p:nvPicPr>
          <p:cNvPr id="3" name="table">
            <a:extLst>
              <a:ext uri="{FF2B5EF4-FFF2-40B4-BE49-F238E27FC236}">
                <a16:creationId xmlns:a16="http://schemas.microsoft.com/office/drawing/2014/main" id="{F7F0ECB0-05FE-F53E-B3A6-2B2B87BC0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383" y="514351"/>
            <a:ext cx="8331146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55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E33B0DFC-DF24-6DF8-7E36-9F61C9B46D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0" y="15916"/>
            <a:ext cx="15621000" cy="8785184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4D89216E-898B-DD53-9AED-4C3F27B7F524}"/>
              </a:ext>
            </a:extLst>
          </p:cNvPr>
          <p:cNvSpPr/>
          <p:nvPr/>
        </p:nvSpPr>
        <p:spPr>
          <a:xfrm>
            <a:off x="10020300" y="15916"/>
            <a:ext cx="5600700" cy="3698834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499F35-43EA-1AAB-946E-7C4FDF7D22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948" t="4997"/>
          <a:stretch/>
        </p:blipFill>
        <p:spPr>
          <a:xfrm>
            <a:off x="12172075" y="285750"/>
            <a:ext cx="3448925" cy="319287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0F41434-D450-772C-359E-83A4A23CC3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5" r="50094"/>
          <a:stretch/>
        </p:blipFill>
        <p:spPr>
          <a:xfrm>
            <a:off x="10138818" y="292102"/>
            <a:ext cx="2319881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buitenshuis, gras, wolk, hemel&#10;&#10;Door AI gegenereerde inhoud is mogelijk onjuist.">
            <a:extLst>
              <a:ext uri="{FF2B5EF4-FFF2-40B4-BE49-F238E27FC236}">
                <a16:creationId xmlns:a16="http://schemas.microsoft.com/office/drawing/2014/main" id="{1F91766E-B7D7-1616-FA59-3E9B31FD9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28" y="-4873729"/>
            <a:ext cx="15847728" cy="16437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B6C2E11B-E16F-2034-99E5-4356D5E98A15}"/>
              </a:ext>
            </a:extLst>
          </p:cNvPr>
          <p:cNvGrpSpPr/>
          <p:nvPr/>
        </p:nvGrpSpPr>
        <p:grpSpPr>
          <a:xfrm>
            <a:off x="0" y="7693429"/>
            <a:ext cx="16261118" cy="1107671"/>
            <a:chOff x="0" y="0"/>
            <a:chExt cx="5005828" cy="3409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A95E51A-9421-8DEC-217D-CCEE6F842374}"/>
                </a:ext>
              </a:extLst>
            </p:cNvPr>
            <p:cNvSpPr/>
            <p:nvPr/>
          </p:nvSpPr>
          <p:spPr>
            <a:xfrm>
              <a:off x="0" y="0"/>
              <a:ext cx="5005827" cy="340986"/>
            </a:xfrm>
            <a:custGeom>
              <a:avLst/>
              <a:gdLst/>
              <a:ahLst/>
              <a:cxnLst/>
              <a:rect l="l" t="t" r="r" b="b"/>
              <a:pathLst>
                <a:path w="5005827" h="340986">
                  <a:moveTo>
                    <a:pt x="0" y="0"/>
                  </a:moveTo>
                  <a:lnTo>
                    <a:pt x="5005827" y="0"/>
                  </a:lnTo>
                  <a:lnTo>
                    <a:pt x="5005827" y="340986"/>
                  </a:lnTo>
                  <a:lnTo>
                    <a:pt x="0" y="3409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9D72673-590F-EBA1-4A97-E3C8B3FF6150}"/>
                </a:ext>
              </a:extLst>
            </p:cNvPr>
            <p:cNvSpPr txBox="1"/>
            <p:nvPr/>
          </p:nvSpPr>
          <p:spPr>
            <a:xfrm>
              <a:off x="0" y="-38100"/>
              <a:ext cx="5005828" cy="37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73CF5E0-3CA0-BE45-A141-8D0D9FC68611}"/>
              </a:ext>
            </a:extLst>
          </p:cNvPr>
          <p:cNvGrpSpPr/>
          <p:nvPr/>
        </p:nvGrpSpPr>
        <p:grpSpPr>
          <a:xfrm>
            <a:off x="-161003" y="7372350"/>
            <a:ext cx="16072403" cy="2920479"/>
            <a:chOff x="0" y="0"/>
            <a:chExt cx="4947733" cy="89904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EF22AC0-D2F6-03AA-059F-F0C4B7189AEA}"/>
                </a:ext>
              </a:extLst>
            </p:cNvPr>
            <p:cNvSpPr/>
            <p:nvPr/>
          </p:nvSpPr>
          <p:spPr>
            <a:xfrm>
              <a:off x="0" y="0"/>
              <a:ext cx="4947733" cy="899041"/>
            </a:xfrm>
            <a:custGeom>
              <a:avLst/>
              <a:gdLst/>
              <a:ahLst/>
              <a:cxnLst/>
              <a:rect l="l" t="t" r="r" b="b"/>
              <a:pathLst>
                <a:path w="4947733" h="899041">
                  <a:moveTo>
                    <a:pt x="0" y="0"/>
                  </a:moveTo>
                  <a:lnTo>
                    <a:pt x="4947733" y="0"/>
                  </a:lnTo>
                  <a:lnTo>
                    <a:pt x="4947733" y="899041"/>
                  </a:lnTo>
                  <a:lnTo>
                    <a:pt x="0" y="8990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221D370-C1FE-F835-C986-97B0EF4CF94D}"/>
                </a:ext>
              </a:extLst>
            </p:cNvPr>
            <p:cNvSpPr txBox="1"/>
            <p:nvPr/>
          </p:nvSpPr>
          <p:spPr>
            <a:xfrm>
              <a:off x="0" y="-38100"/>
              <a:ext cx="4947733" cy="9371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3595C1A2-DB8E-6BF3-FAEA-759C79D2326C}"/>
              </a:ext>
            </a:extLst>
          </p:cNvPr>
          <p:cNvGrpSpPr/>
          <p:nvPr/>
        </p:nvGrpSpPr>
        <p:grpSpPr>
          <a:xfrm>
            <a:off x="-476530" y="530164"/>
            <a:ext cx="16737645" cy="1722646"/>
            <a:chOff x="0" y="0"/>
            <a:chExt cx="4405632" cy="215293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98AFA0E-D358-F6CE-E451-6B79E07B940C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288FE49-2B36-4D9A-813F-F52CC27973B3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19" name="TextBox 22">
            <a:extLst>
              <a:ext uri="{FF2B5EF4-FFF2-40B4-BE49-F238E27FC236}">
                <a16:creationId xmlns:a16="http://schemas.microsoft.com/office/drawing/2014/main" id="{926A141A-2BD2-F01E-9A50-80429434B3E0}"/>
              </a:ext>
            </a:extLst>
          </p:cNvPr>
          <p:cNvSpPr txBox="1"/>
          <p:nvPr/>
        </p:nvSpPr>
        <p:spPr>
          <a:xfrm>
            <a:off x="1248862" y="836891"/>
            <a:ext cx="12837246" cy="839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C504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BENEGO NETWERK- en THEMABIJEENKOMST GEMEENTEN &amp; GROS</a:t>
            </a:r>
          </a:p>
          <a:p>
            <a:pPr algn="just">
              <a:lnSpc>
                <a:spcPts val="3352"/>
              </a:lnSpc>
            </a:pPr>
            <a:endParaRPr lang="en-US" sz="2394" b="1" spc="95" dirty="0">
              <a:solidFill>
                <a:srgbClr val="CC5045"/>
              </a:solidFill>
              <a:latin typeface="Glacial Indifference Bold"/>
              <a:ea typeface="Open Sans Bold" panose="020B0806030504020204" charset="0"/>
              <a:cs typeface="Open Sans Bold" panose="020B0806030504020204" charset="0"/>
              <a:sym typeface="Glacial Indifference Bold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37D6C214-7087-188F-5AB5-C0A5781DFD40}"/>
              </a:ext>
            </a:extLst>
          </p:cNvPr>
          <p:cNvSpPr txBox="1"/>
          <p:nvPr/>
        </p:nvSpPr>
        <p:spPr>
          <a:xfrm>
            <a:off x="1188314" y="1479903"/>
            <a:ext cx="12837247" cy="55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4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KORTE PAUZE </a:t>
            </a: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169D7EB7-6836-840F-A1F2-F594CE2C16D1}"/>
              </a:ext>
            </a:extLst>
          </p:cNvPr>
          <p:cNvSpPr/>
          <p:nvPr/>
        </p:nvSpPr>
        <p:spPr>
          <a:xfrm>
            <a:off x="126276" y="7696279"/>
            <a:ext cx="2245172" cy="9630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D0282DA3-46C0-1F52-F810-4906D213DA6C}"/>
              </a:ext>
            </a:extLst>
          </p:cNvPr>
          <p:cNvSpPr txBox="1"/>
          <p:nvPr/>
        </p:nvSpPr>
        <p:spPr>
          <a:xfrm>
            <a:off x="1067661" y="8395479"/>
            <a:ext cx="2436124" cy="10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63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5" name="Group 9">
            <a:extLst>
              <a:ext uri="{FF2B5EF4-FFF2-40B4-BE49-F238E27FC236}">
                <a16:creationId xmlns:a16="http://schemas.microsoft.com/office/drawing/2014/main" id="{DA60DA18-985C-9203-A091-414A74B9D574}"/>
              </a:ext>
            </a:extLst>
          </p:cNvPr>
          <p:cNvGrpSpPr/>
          <p:nvPr/>
        </p:nvGrpSpPr>
        <p:grpSpPr>
          <a:xfrm>
            <a:off x="943259" y="6457950"/>
            <a:ext cx="13327359" cy="581862"/>
            <a:chOff x="0" y="0"/>
            <a:chExt cx="4405632" cy="2152936"/>
          </a:xfrm>
        </p:grpSpPr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78AF53B2-F486-CCCC-B4BB-986CC3E4AB9A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 sz="800"/>
            </a:p>
          </p:txBody>
        </p:sp>
        <p:sp>
          <p:nvSpPr>
            <p:cNvPr id="27" name="TextBox 11">
              <a:extLst>
                <a:ext uri="{FF2B5EF4-FFF2-40B4-BE49-F238E27FC236}">
                  <a16:creationId xmlns:a16="http://schemas.microsoft.com/office/drawing/2014/main" id="{DD4921EA-D5A9-103F-7E46-890F4FE72D1B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 sz="800"/>
            </a:p>
          </p:txBody>
        </p:sp>
      </p:grpSp>
      <p:sp>
        <p:nvSpPr>
          <p:cNvPr id="24" name="TextBox 22">
            <a:extLst>
              <a:ext uri="{FF2B5EF4-FFF2-40B4-BE49-F238E27FC236}">
                <a16:creationId xmlns:a16="http://schemas.microsoft.com/office/drawing/2014/main" id="{E28E0BFB-15D4-2545-7D4E-A95E052A8CE6}"/>
              </a:ext>
            </a:extLst>
          </p:cNvPr>
          <p:cNvSpPr txBox="1"/>
          <p:nvPr/>
        </p:nvSpPr>
        <p:spPr>
          <a:xfrm>
            <a:off x="1199594" y="6564253"/>
            <a:ext cx="13490457" cy="839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C504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ABBONNEER U OP DE TWEEWEKELIJKSE BENEGO NIEUWSBRIEF VIA </a:t>
            </a:r>
            <a:r>
              <a:rPr lang="en-US" sz="2394" b="1" spc="95" dirty="0">
                <a:solidFill>
                  <a:schemeClr val="tx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WWW.BENEGO.EU</a:t>
            </a:r>
          </a:p>
          <a:p>
            <a:pPr algn="just">
              <a:lnSpc>
                <a:spcPts val="3352"/>
              </a:lnSpc>
            </a:pPr>
            <a:endParaRPr lang="en-US" sz="2394" b="1" spc="95" dirty="0">
              <a:solidFill>
                <a:srgbClr val="CC5045"/>
              </a:solidFill>
              <a:latin typeface="Glacial Indifference Bold"/>
              <a:ea typeface="Open Sans Bold" panose="020B0806030504020204" charset="0"/>
              <a:cs typeface="Open Sans Bold" panose="020B0806030504020204" charset="0"/>
              <a:sym typeface="Glacial Indifference Bold"/>
            </a:endParaRP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12F86069-AF77-5D93-559A-45470BC92F70}"/>
              </a:ext>
            </a:extLst>
          </p:cNvPr>
          <p:cNvGrpSpPr/>
          <p:nvPr/>
        </p:nvGrpSpPr>
        <p:grpSpPr>
          <a:xfrm>
            <a:off x="-506914" y="2557951"/>
            <a:ext cx="16737645" cy="3676564"/>
            <a:chOff x="0" y="0"/>
            <a:chExt cx="4405632" cy="2152936"/>
          </a:xfrm>
        </p:grpSpPr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180F0260-0C6A-5B51-6826-9D9D5389F9DA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TextBox 11">
              <a:extLst>
                <a:ext uri="{FF2B5EF4-FFF2-40B4-BE49-F238E27FC236}">
                  <a16:creationId xmlns:a16="http://schemas.microsoft.com/office/drawing/2014/main" id="{907BF871-7A7E-70BD-3DA6-8B670132162C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33" name="TextBox 23">
            <a:extLst>
              <a:ext uri="{FF2B5EF4-FFF2-40B4-BE49-F238E27FC236}">
                <a16:creationId xmlns:a16="http://schemas.microsoft.com/office/drawing/2014/main" id="{7010798A-D246-EE9F-4AAD-79BF5639B922}"/>
              </a:ext>
            </a:extLst>
          </p:cNvPr>
          <p:cNvSpPr txBox="1"/>
          <p:nvPr/>
        </p:nvSpPr>
        <p:spPr>
          <a:xfrm>
            <a:off x="1257300" y="2649771"/>
            <a:ext cx="12837247" cy="455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programma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na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pauze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:</a:t>
            </a:r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F3E819D6-38E3-2851-0814-AB00BE667B87}"/>
              </a:ext>
            </a:extLst>
          </p:cNvPr>
          <p:cNvSpPr txBox="1"/>
          <p:nvPr/>
        </p:nvSpPr>
        <p:spPr>
          <a:xfrm>
            <a:off x="1248862" y="3668813"/>
            <a:ext cx="14530600" cy="350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0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AGENDA &amp; LOBBYBRIEVEN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3D45E511-DEB8-9B56-6F09-6507DBF2C40E}"/>
              </a:ext>
            </a:extLst>
          </p:cNvPr>
          <p:cNvSpPr txBox="1"/>
          <p:nvPr/>
        </p:nvSpPr>
        <p:spPr>
          <a:xfrm>
            <a:off x="1248862" y="3257550"/>
            <a:ext cx="14630398" cy="482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EEN STRATEGIE VOOR DE VLAAMS-NEDERLANDSE GRENSREGIO</a:t>
            </a: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88D9B1E9-9D97-E3D7-7C36-01471BA6383B}"/>
              </a:ext>
            </a:extLst>
          </p:cNvPr>
          <p:cNvSpPr txBox="1"/>
          <p:nvPr/>
        </p:nvSpPr>
        <p:spPr>
          <a:xfrm>
            <a:off x="1265949" y="4684043"/>
            <a:ext cx="14530600" cy="379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nl-NL" sz="24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DE ROL DIE GEMEENTEN KUNNEN SPELEN IN GRENSOVERSTIJGENDE SAMENWERKING </a:t>
            </a:r>
            <a:endParaRPr lang="en-US" sz="2400" b="1" spc="-40" dirty="0">
              <a:solidFill>
                <a:srgbClr val="CC504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D0880E42-A8E1-8F90-611C-5AEADFA3EBE5}"/>
              </a:ext>
            </a:extLst>
          </p:cNvPr>
          <p:cNvSpPr txBox="1"/>
          <p:nvPr/>
        </p:nvSpPr>
        <p:spPr>
          <a:xfrm>
            <a:off x="1231052" y="4222526"/>
            <a:ext cx="14630398" cy="482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PANELDISCUSSIE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034A397B-305E-1C37-1524-55D146634371}"/>
              </a:ext>
            </a:extLst>
          </p:cNvPr>
          <p:cNvSpPr txBox="1"/>
          <p:nvPr/>
        </p:nvSpPr>
        <p:spPr>
          <a:xfrm>
            <a:off x="1248862" y="5619750"/>
            <a:ext cx="14530600" cy="350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nl-NL" sz="20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EEN DISCUSSIE OVER DE TOEKOMST, TAKEN EN ACTIVITEITEN </a:t>
            </a:r>
            <a:endParaRPr lang="en-US" sz="2000" b="1" spc="-40" dirty="0">
              <a:solidFill>
                <a:srgbClr val="CC504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37F1DAC9-F4A9-596E-BB58-D12748F46E40}"/>
              </a:ext>
            </a:extLst>
          </p:cNvPr>
          <p:cNvSpPr txBox="1"/>
          <p:nvPr/>
        </p:nvSpPr>
        <p:spPr>
          <a:xfrm>
            <a:off x="1248862" y="5238750"/>
            <a:ext cx="14630398" cy="482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38"/>
              </a:lnSpc>
            </a:pP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TOEKOMST VOOR EUREGIO BENEGO</a:t>
            </a:r>
          </a:p>
        </p:txBody>
      </p:sp>
    </p:spTree>
    <p:extLst>
      <p:ext uri="{BB962C8B-B14F-4D97-AF65-F5344CB8AC3E}">
        <p14:creationId xmlns:p14="http://schemas.microsoft.com/office/powerpoint/2010/main" val="378543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2">
            <a:extLst>
              <a:ext uri="{FF2B5EF4-FFF2-40B4-BE49-F238E27FC236}">
                <a16:creationId xmlns:a16="http://schemas.microsoft.com/office/drawing/2014/main" id="{C10E7E64-59D6-C64C-C94E-79A51B53A01A}"/>
              </a:ext>
            </a:extLst>
          </p:cNvPr>
          <p:cNvSpPr/>
          <p:nvPr/>
        </p:nvSpPr>
        <p:spPr>
          <a:xfrm>
            <a:off x="190499" y="7383022"/>
            <a:ext cx="2895591" cy="12420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F32F422A-7461-A8C7-0011-68A3B58C462A}"/>
              </a:ext>
            </a:extLst>
          </p:cNvPr>
          <p:cNvSpPr txBox="1"/>
          <p:nvPr/>
        </p:nvSpPr>
        <p:spPr>
          <a:xfrm>
            <a:off x="1409700" y="8329889"/>
            <a:ext cx="3429000" cy="115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8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52207AE8-3292-467F-88F5-E8DAC82349D5}"/>
              </a:ext>
            </a:extLst>
          </p:cNvPr>
          <p:cNvSpPr/>
          <p:nvPr/>
        </p:nvSpPr>
        <p:spPr>
          <a:xfrm flipH="1" flipV="1">
            <a:off x="571500" y="2202527"/>
            <a:ext cx="0" cy="4772788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AutoShape 24">
            <a:extLst>
              <a:ext uri="{FF2B5EF4-FFF2-40B4-BE49-F238E27FC236}">
                <a16:creationId xmlns:a16="http://schemas.microsoft.com/office/drawing/2014/main" id="{5921A71C-67A7-AFE9-065E-C362CFC81EB4}"/>
              </a:ext>
            </a:extLst>
          </p:cNvPr>
          <p:cNvSpPr/>
          <p:nvPr/>
        </p:nvSpPr>
        <p:spPr>
          <a:xfrm flipH="1" flipV="1">
            <a:off x="5524500" y="2190750"/>
            <a:ext cx="0" cy="4772788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" name="AutoShape 24">
            <a:extLst>
              <a:ext uri="{FF2B5EF4-FFF2-40B4-BE49-F238E27FC236}">
                <a16:creationId xmlns:a16="http://schemas.microsoft.com/office/drawing/2014/main" id="{8DA0A2ED-8652-EF12-C135-173AA79E16EA}"/>
              </a:ext>
            </a:extLst>
          </p:cNvPr>
          <p:cNvSpPr/>
          <p:nvPr/>
        </p:nvSpPr>
        <p:spPr>
          <a:xfrm flipH="1" flipV="1">
            <a:off x="10553700" y="2190750"/>
            <a:ext cx="0" cy="4679497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3AD6ACCC-1089-AE7C-D0FF-432F948F5F6D}"/>
              </a:ext>
            </a:extLst>
          </p:cNvPr>
          <p:cNvSpPr txBox="1"/>
          <p:nvPr/>
        </p:nvSpPr>
        <p:spPr>
          <a:xfrm>
            <a:off x="495300" y="1125487"/>
            <a:ext cx="14530600" cy="379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8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AGENDA &amp; LOBBYBRIEVEN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7C7657D6-EE5C-7A7D-8CAD-9ED26D732533}"/>
              </a:ext>
            </a:extLst>
          </p:cNvPr>
          <p:cNvSpPr txBox="1"/>
          <p:nvPr/>
        </p:nvSpPr>
        <p:spPr>
          <a:xfrm>
            <a:off x="495300" y="610348"/>
            <a:ext cx="14630398" cy="513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3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EEN STRATEGIE VOOR DE VLAAMS-NEDERLANDSE GRENSREGIO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64180244-E78C-5473-D464-622057FC9A9E}"/>
              </a:ext>
            </a:extLst>
          </p:cNvPr>
          <p:cNvSpPr txBox="1"/>
          <p:nvPr/>
        </p:nvSpPr>
        <p:spPr>
          <a:xfrm>
            <a:off x="723900" y="2038350"/>
            <a:ext cx="411479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AANZET STRATEGISCHE AGENDA</a:t>
            </a: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6B96BC30-6509-5CE6-0A22-901E1E3BAD59}"/>
              </a:ext>
            </a:extLst>
          </p:cNvPr>
          <p:cNvSpPr txBox="1"/>
          <p:nvPr/>
        </p:nvSpPr>
        <p:spPr>
          <a:xfrm>
            <a:off x="5753583" y="2038618"/>
            <a:ext cx="472391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LOBBYBRIEF BGO AAN</a:t>
            </a:r>
            <a:b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VLAAMS-NEDERLANDSE TOP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7219C6D9-BF6A-D77A-C13E-96D9D1540161}"/>
              </a:ext>
            </a:extLst>
          </p:cNvPr>
          <p:cNvSpPr txBox="1"/>
          <p:nvPr/>
        </p:nvSpPr>
        <p:spPr>
          <a:xfrm>
            <a:off x="10780857" y="2038350"/>
            <a:ext cx="472391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LOBBYBRIEF BENEGO AAN</a:t>
            </a:r>
            <a:b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2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VLAAMS-NEDERLANDSE TOP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608B60CF-8E59-4A0C-DB3D-9C04609F359D}"/>
              </a:ext>
            </a:extLst>
          </p:cNvPr>
          <p:cNvSpPr txBox="1"/>
          <p:nvPr/>
        </p:nvSpPr>
        <p:spPr>
          <a:xfrm>
            <a:off x="723900" y="2952750"/>
            <a:ext cx="44196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Bestuurlijke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wens ministers</a:t>
            </a:r>
            <a:b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</a:b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Focust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zich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op brede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welvaart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en het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concurrentievermogen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van de VL-NL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grensregio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.</a:t>
            </a:r>
            <a:b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</a:b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Eerste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voorstel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in BGO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d.d.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20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januari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2025 te Gent</a:t>
            </a:r>
            <a:b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</a:b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Consultatie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gemeenten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reeds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plaatsgevonden</a:t>
            </a: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8FBAF92F-CBF9-7339-67B8-C03EC48C149E}"/>
              </a:ext>
            </a:extLst>
          </p:cNvPr>
          <p:cNvSpPr txBox="1"/>
          <p:nvPr/>
        </p:nvSpPr>
        <p:spPr>
          <a:xfrm>
            <a:off x="5780108" y="2956525"/>
            <a:ext cx="4419600" cy="5016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Focust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zich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op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agendering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prioritaire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thema’s op VL-NL top</a:t>
            </a:r>
            <a:b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</a:b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Gebaseerd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op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strategische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agenda en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actualiteiten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algn="l"/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Grensoverstijgende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rgbClr val="002060"/>
                </a:solidFill>
                <a:latin typeface="Abadi" panose="020B0604020104020204" pitchFamily="34" charset="0"/>
              </a:rPr>
              <a:t>Natuur en </a:t>
            </a:r>
            <a:r>
              <a:rPr lang="nl-NL" sz="2200" dirty="0" err="1">
                <a:solidFill>
                  <a:srgbClr val="002060"/>
                </a:solidFill>
                <a:latin typeface="Abadi" panose="020B0604020104020204" pitchFamily="34" charset="0"/>
              </a:rPr>
              <a:t>stiksto</a:t>
            </a:r>
            <a:r>
              <a:rPr lang="en-US" sz="2200" spc="-118" dirty="0">
                <a:solidFill>
                  <a:srgbClr val="002060"/>
                </a:solidFill>
                <a:latin typeface="Abadi" panose="020B0604020104020204" pitchFamily="34" charset="0"/>
                <a:sym typeface="League Spartan"/>
              </a:rPr>
              <a:t>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spc="-118" dirty="0" err="1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Mobiliteit</a:t>
            </a:r>
            <a:r>
              <a:rPr lang="en-US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&amp; infra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spc="-118" dirty="0" err="1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Informatievoorziening</a:t>
            </a:r>
            <a:r>
              <a:rPr lang="en-US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200" spc="-118" dirty="0" err="1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grenswerkers</a:t>
            </a:r>
            <a:endParaRPr lang="en-US" sz="2200" spc="-118" dirty="0">
              <a:solidFill>
                <a:srgbClr val="00206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Data- en </a:t>
            </a:r>
            <a:r>
              <a:rPr lang="en-US" sz="2200" spc="-118" dirty="0" err="1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gegevensuitwisseling</a:t>
            </a:r>
            <a:endParaRPr lang="en-US" sz="2200" spc="-118" dirty="0">
              <a:solidFill>
                <a:srgbClr val="00206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Schakelpunt Grensbelemmeringen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05A6CBA2-0BD4-F2AE-B1A7-9FD3D9A1FC8B}"/>
              </a:ext>
            </a:extLst>
          </p:cNvPr>
          <p:cNvSpPr txBox="1"/>
          <p:nvPr/>
        </p:nvSpPr>
        <p:spPr>
          <a:xfrm>
            <a:off x="10778446" y="2952750"/>
            <a:ext cx="4419600" cy="467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Sluit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aan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bij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brief BGO</a:t>
            </a:r>
            <a:b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</a:b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Legt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nadruk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op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voorbeelden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en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prioritaire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thema’s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uit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onze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grensregio</a:t>
            </a: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algn="l"/>
            <a:r>
              <a:rPr lang="en-US" sz="2400" spc="-118" dirty="0" err="1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Grensoverstijgende</a:t>
            </a:r>
            <a:r>
              <a:rPr lang="en-US" sz="2400" spc="-118" dirty="0">
                <a:solidFill>
                  <a:srgbClr val="4E447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rgbClr val="002060"/>
                </a:solidFill>
                <a:latin typeface="Abadi" panose="020B0604020104020204" pitchFamily="34" charset="0"/>
              </a:rPr>
              <a:t>Veiligheid &amp; aanpak criminaliteit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Gezondheidszorg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360-graden arbeidsmarkt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spc="-118" dirty="0">
                <a:solidFill>
                  <a:srgbClr val="002060"/>
                </a:solidFill>
                <a:latin typeface="Abadi" panose="020B0604020104020204" pitchFamily="34" charset="0"/>
                <a:ea typeface="League Spartan"/>
                <a:cs typeface="League Spartan"/>
                <a:sym typeface="League Spartan"/>
              </a:rPr>
              <a:t>Mobiliteit &amp; infrastructuur</a:t>
            </a:r>
            <a:endParaRPr lang="en-US" sz="2200" spc="-118" dirty="0">
              <a:solidFill>
                <a:srgbClr val="00206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spc="-118" dirty="0">
              <a:solidFill>
                <a:srgbClr val="4E4470"/>
              </a:solidFill>
              <a:latin typeface="Abadi" panose="020B0604020104020204" pitchFamily="34" charset="0"/>
              <a:ea typeface="League Spartan"/>
              <a:cs typeface="League Spartan"/>
              <a:sym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98981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E1D9A331-B259-82B7-99BB-AE5812BB3F42}"/>
              </a:ext>
            </a:extLst>
          </p:cNvPr>
          <p:cNvSpPr/>
          <p:nvPr/>
        </p:nvSpPr>
        <p:spPr>
          <a:xfrm>
            <a:off x="9258300" y="5372100"/>
            <a:ext cx="6362700" cy="3429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B73FA56-77D1-47FA-4AF5-ED7E512DF8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48" t="4997"/>
          <a:stretch/>
        </p:blipFill>
        <p:spPr>
          <a:xfrm>
            <a:off x="12172075" y="5372100"/>
            <a:ext cx="3448925" cy="319287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22FA956-713E-3C5E-3DA7-6B95E6A71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5" r="50094"/>
          <a:stretch/>
        </p:blipFill>
        <p:spPr>
          <a:xfrm>
            <a:off x="9867900" y="5797550"/>
            <a:ext cx="2319881" cy="2260600"/>
          </a:xfrm>
          <a:prstGeom prst="rect">
            <a:avLst/>
          </a:prstGeom>
        </p:spPr>
      </p:pic>
      <p:sp>
        <p:nvSpPr>
          <p:cNvPr id="7" name="TextBox 21">
            <a:extLst>
              <a:ext uri="{FF2B5EF4-FFF2-40B4-BE49-F238E27FC236}">
                <a16:creationId xmlns:a16="http://schemas.microsoft.com/office/drawing/2014/main" id="{5DD8AD5A-2AE5-FB83-BD9E-6FFC6450FF9A}"/>
              </a:ext>
            </a:extLst>
          </p:cNvPr>
          <p:cNvSpPr txBox="1"/>
          <p:nvPr/>
        </p:nvSpPr>
        <p:spPr>
          <a:xfrm>
            <a:off x="495300" y="1125487"/>
            <a:ext cx="14530600" cy="379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nl-NL" sz="28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DE ROL DIE GEMEENTEN KUNNEN SPELEN IN GRENSOVERSTIJGENDE SAMENWERKING </a:t>
            </a:r>
            <a:endParaRPr lang="en-US" sz="2800" b="1" spc="-40" dirty="0">
              <a:solidFill>
                <a:srgbClr val="CC504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710246F8-D582-7347-4553-C636ACEDF95A}"/>
              </a:ext>
            </a:extLst>
          </p:cNvPr>
          <p:cNvSpPr txBox="1"/>
          <p:nvPr/>
        </p:nvSpPr>
        <p:spPr>
          <a:xfrm>
            <a:off x="495300" y="610348"/>
            <a:ext cx="14630398" cy="513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38"/>
              </a:lnSpc>
            </a:pPr>
            <a:r>
              <a:rPr lang="en-US" sz="3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PANELDISCUSSIE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C43B99C-6BC1-7DF8-49FB-2160635F3917}"/>
              </a:ext>
            </a:extLst>
          </p:cNvPr>
          <p:cNvSpPr txBox="1"/>
          <p:nvPr/>
        </p:nvSpPr>
        <p:spPr>
          <a:xfrm>
            <a:off x="217024" y="2764653"/>
            <a:ext cx="14630398" cy="179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nl-NL" sz="2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“Stel jezelf de vraag hoe grenzeloos samenwerken je beleidsmaterie/portefeuille kan verbeteren?”</a:t>
            </a:r>
            <a:br>
              <a:rPr lang="nl-NL" sz="2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nl-NL" sz="2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2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“Wat heb je nodig om in je beleidsmaterie/portefeuille grenzeloos te kunnen samenwerken?”</a:t>
            </a:r>
            <a:endParaRPr lang="nl-NL" sz="2600" b="1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81819F8C-11C7-5844-2F42-B4821B2438A4}"/>
              </a:ext>
            </a:extLst>
          </p:cNvPr>
          <p:cNvSpPr/>
          <p:nvPr/>
        </p:nvSpPr>
        <p:spPr>
          <a:xfrm>
            <a:off x="190499" y="7219950"/>
            <a:ext cx="3275752" cy="1405149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E46BA2F2-2987-14BD-A514-504F8CF70091}"/>
              </a:ext>
            </a:extLst>
          </p:cNvPr>
          <p:cNvSpPr txBox="1"/>
          <p:nvPr/>
        </p:nvSpPr>
        <p:spPr>
          <a:xfrm>
            <a:off x="1585528" y="8286750"/>
            <a:ext cx="4091372" cy="122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8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1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1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AutoShape 24">
            <a:extLst>
              <a:ext uri="{FF2B5EF4-FFF2-40B4-BE49-F238E27FC236}">
                <a16:creationId xmlns:a16="http://schemas.microsoft.com/office/drawing/2014/main" id="{AE7E0B7D-90F6-0A8B-0CC3-C23723D6CEFD}"/>
              </a:ext>
            </a:extLst>
          </p:cNvPr>
          <p:cNvSpPr/>
          <p:nvPr/>
        </p:nvSpPr>
        <p:spPr>
          <a:xfrm flipH="1" flipV="1">
            <a:off x="571500" y="2202527"/>
            <a:ext cx="0" cy="4772788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8536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0C9CE-5FB8-F8C3-ABBB-B3D89D949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C703E0F-699C-E53B-6D15-AB466856FF93}"/>
              </a:ext>
            </a:extLst>
          </p:cNvPr>
          <p:cNvSpPr/>
          <p:nvPr/>
        </p:nvSpPr>
        <p:spPr>
          <a:xfrm>
            <a:off x="9258300" y="5372100"/>
            <a:ext cx="6362700" cy="3429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8D9F321-F752-7E28-6C6D-F827AC710E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48" t="4997"/>
          <a:stretch/>
        </p:blipFill>
        <p:spPr>
          <a:xfrm>
            <a:off x="12172075" y="5372100"/>
            <a:ext cx="3448925" cy="319287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F7287CA-9791-ABE4-F61C-50DD308AE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5" r="50094"/>
          <a:stretch/>
        </p:blipFill>
        <p:spPr>
          <a:xfrm>
            <a:off x="9867900" y="5797550"/>
            <a:ext cx="2319881" cy="2260600"/>
          </a:xfrm>
          <a:prstGeom prst="rect">
            <a:avLst/>
          </a:prstGeom>
        </p:spPr>
      </p:pic>
      <p:sp>
        <p:nvSpPr>
          <p:cNvPr id="7" name="TextBox 21">
            <a:extLst>
              <a:ext uri="{FF2B5EF4-FFF2-40B4-BE49-F238E27FC236}">
                <a16:creationId xmlns:a16="http://schemas.microsoft.com/office/drawing/2014/main" id="{174D269A-FA91-59DF-8C8F-A3FDAE54E291}"/>
              </a:ext>
            </a:extLst>
          </p:cNvPr>
          <p:cNvSpPr txBox="1"/>
          <p:nvPr/>
        </p:nvSpPr>
        <p:spPr>
          <a:xfrm>
            <a:off x="495300" y="1125487"/>
            <a:ext cx="14530600" cy="379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nl-NL" sz="2800" b="1" spc="-40" dirty="0">
                <a:solidFill>
                  <a:srgbClr val="CC5045"/>
                </a:solidFill>
                <a:latin typeface="Poppins Bold"/>
                <a:ea typeface="Poppins Bold"/>
                <a:cs typeface="Poppins Bold"/>
                <a:sym typeface="Poppins Bold"/>
              </a:rPr>
              <a:t>EEN DISCUSSIE OVER DE TOEKOMST, TAKEN EN ACTIVITEITEN </a:t>
            </a:r>
            <a:endParaRPr lang="en-US" sz="2800" b="1" spc="-40" dirty="0">
              <a:solidFill>
                <a:srgbClr val="CC504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8B95D644-4DE7-89AB-C416-E0FDC831B565}"/>
              </a:ext>
            </a:extLst>
          </p:cNvPr>
          <p:cNvSpPr txBox="1"/>
          <p:nvPr/>
        </p:nvSpPr>
        <p:spPr>
          <a:xfrm>
            <a:off x="495300" y="610348"/>
            <a:ext cx="14630398" cy="513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38"/>
              </a:lnSpc>
            </a:pPr>
            <a:r>
              <a:rPr lang="en-US" sz="34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TOEKOMST VOOR EUREGIO BENEGO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B87AC43-AB4C-D6F5-0886-A31D554B3EE3}"/>
              </a:ext>
            </a:extLst>
          </p:cNvPr>
          <p:cNvSpPr/>
          <p:nvPr/>
        </p:nvSpPr>
        <p:spPr>
          <a:xfrm>
            <a:off x="861591" y="3714750"/>
            <a:ext cx="6750364" cy="2895600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AutoShape 24">
            <a:extLst>
              <a:ext uri="{FF2B5EF4-FFF2-40B4-BE49-F238E27FC236}">
                <a16:creationId xmlns:a16="http://schemas.microsoft.com/office/drawing/2014/main" id="{BA363A83-9862-133D-C9FA-815C0A5D920C}"/>
              </a:ext>
            </a:extLst>
          </p:cNvPr>
          <p:cNvSpPr/>
          <p:nvPr/>
        </p:nvSpPr>
        <p:spPr>
          <a:xfrm flipH="1" flipV="1">
            <a:off x="499641" y="2647950"/>
            <a:ext cx="0" cy="4772788"/>
          </a:xfrm>
          <a:prstGeom prst="line">
            <a:avLst/>
          </a:prstGeom>
          <a:ln w="19050" cap="flat">
            <a:solidFill>
              <a:srgbClr val="CC50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B312A06-9E7B-DF67-A9A7-DBB6BB44A6AE}"/>
              </a:ext>
            </a:extLst>
          </p:cNvPr>
          <p:cNvSpPr/>
          <p:nvPr/>
        </p:nvSpPr>
        <p:spPr>
          <a:xfrm>
            <a:off x="3543300" y="3938885"/>
            <a:ext cx="27858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EUREGIO</a:t>
            </a:r>
            <a:endParaRPr lang="nl-NL" sz="5400" b="1" cap="none" spc="0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291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ADBF-830A-C2DE-5A62-63C227BA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 descr="Afbeelding met buitenshuis, gras, wolk, hemel&#10;&#10;Door AI gegenereerde inhoud is mogelijk onjuist.">
            <a:extLst>
              <a:ext uri="{FF2B5EF4-FFF2-40B4-BE49-F238E27FC236}">
                <a16:creationId xmlns:a16="http://schemas.microsoft.com/office/drawing/2014/main" id="{F77BCBAF-BB92-2031-FEBF-BDB99B0C7B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28" y="-4873729"/>
            <a:ext cx="15847728" cy="16437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1BDC8906-F5DD-5985-3146-1ED1AE704465}"/>
              </a:ext>
            </a:extLst>
          </p:cNvPr>
          <p:cNvGrpSpPr/>
          <p:nvPr/>
        </p:nvGrpSpPr>
        <p:grpSpPr>
          <a:xfrm>
            <a:off x="0" y="7693429"/>
            <a:ext cx="16261118" cy="1107671"/>
            <a:chOff x="0" y="0"/>
            <a:chExt cx="5005828" cy="3409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97C6BA8-232F-9E06-C568-7D45C72FDBDD}"/>
                </a:ext>
              </a:extLst>
            </p:cNvPr>
            <p:cNvSpPr/>
            <p:nvPr/>
          </p:nvSpPr>
          <p:spPr>
            <a:xfrm>
              <a:off x="0" y="0"/>
              <a:ext cx="5005827" cy="340986"/>
            </a:xfrm>
            <a:custGeom>
              <a:avLst/>
              <a:gdLst/>
              <a:ahLst/>
              <a:cxnLst/>
              <a:rect l="l" t="t" r="r" b="b"/>
              <a:pathLst>
                <a:path w="5005827" h="340986">
                  <a:moveTo>
                    <a:pt x="0" y="0"/>
                  </a:moveTo>
                  <a:lnTo>
                    <a:pt x="5005827" y="0"/>
                  </a:lnTo>
                  <a:lnTo>
                    <a:pt x="5005827" y="340986"/>
                  </a:lnTo>
                  <a:lnTo>
                    <a:pt x="0" y="3409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77133A1-01BE-21F5-54E7-557D3DDDC99F}"/>
                </a:ext>
              </a:extLst>
            </p:cNvPr>
            <p:cNvSpPr txBox="1"/>
            <p:nvPr/>
          </p:nvSpPr>
          <p:spPr>
            <a:xfrm>
              <a:off x="0" y="-38100"/>
              <a:ext cx="5005828" cy="37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1659586-A518-56FB-E06F-521A1AC69E58}"/>
              </a:ext>
            </a:extLst>
          </p:cNvPr>
          <p:cNvGrpSpPr/>
          <p:nvPr/>
        </p:nvGrpSpPr>
        <p:grpSpPr>
          <a:xfrm>
            <a:off x="-161003" y="7372350"/>
            <a:ext cx="16072403" cy="2920479"/>
            <a:chOff x="0" y="0"/>
            <a:chExt cx="4947733" cy="89904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E7C9C7A-F90F-9406-6746-74238209940B}"/>
                </a:ext>
              </a:extLst>
            </p:cNvPr>
            <p:cNvSpPr/>
            <p:nvPr/>
          </p:nvSpPr>
          <p:spPr>
            <a:xfrm>
              <a:off x="0" y="0"/>
              <a:ext cx="4947733" cy="899041"/>
            </a:xfrm>
            <a:custGeom>
              <a:avLst/>
              <a:gdLst/>
              <a:ahLst/>
              <a:cxnLst/>
              <a:rect l="l" t="t" r="r" b="b"/>
              <a:pathLst>
                <a:path w="4947733" h="899041">
                  <a:moveTo>
                    <a:pt x="0" y="0"/>
                  </a:moveTo>
                  <a:lnTo>
                    <a:pt x="4947733" y="0"/>
                  </a:lnTo>
                  <a:lnTo>
                    <a:pt x="4947733" y="899041"/>
                  </a:lnTo>
                  <a:lnTo>
                    <a:pt x="0" y="8990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FD54803-CD62-911D-2548-DBC1D082F6BC}"/>
                </a:ext>
              </a:extLst>
            </p:cNvPr>
            <p:cNvSpPr txBox="1"/>
            <p:nvPr/>
          </p:nvSpPr>
          <p:spPr>
            <a:xfrm>
              <a:off x="0" y="-38100"/>
              <a:ext cx="4947733" cy="9371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07AA513-4AE1-9A6C-3B93-560505BF0669}"/>
              </a:ext>
            </a:extLst>
          </p:cNvPr>
          <p:cNvGrpSpPr/>
          <p:nvPr/>
        </p:nvGrpSpPr>
        <p:grpSpPr>
          <a:xfrm>
            <a:off x="810476" y="4865367"/>
            <a:ext cx="14086624" cy="1177549"/>
            <a:chOff x="0" y="0"/>
            <a:chExt cx="4405632" cy="215293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8300F14-7FCC-3173-8214-C424DED6EA9A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 dirty="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40219AA6-7774-DFCB-A3C9-3D2B1380A1C6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8B2E7BFA-4C76-71E2-B9E1-A2F7CEB2210E}"/>
              </a:ext>
            </a:extLst>
          </p:cNvPr>
          <p:cNvSpPr txBox="1"/>
          <p:nvPr/>
        </p:nvSpPr>
        <p:spPr>
          <a:xfrm>
            <a:off x="1104900" y="4924107"/>
            <a:ext cx="11671693" cy="84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C504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DANK VOOR UW KOMST!</a:t>
            </a:r>
          </a:p>
          <a:p>
            <a:pPr algn="just">
              <a:lnSpc>
                <a:spcPts val="3352"/>
              </a:lnSpc>
            </a:pPr>
            <a:endParaRPr lang="en-US" sz="2394" b="1" spc="95" dirty="0">
              <a:solidFill>
                <a:srgbClr val="CC5045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B5720E0-E4BA-4F7B-EB8F-1E85D28EB3CB}"/>
              </a:ext>
            </a:extLst>
          </p:cNvPr>
          <p:cNvSpPr txBox="1"/>
          <p:nvPr/>
        </p:nvSpPr>
        <p:spPr>
          <a:xfrm>
            <a:off x="1104900" y="5414570"/>
            <a:ext cx="12837247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Wij</a:t>
            </a: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verwelkomen</a:t>
            </a: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u </a:t>
            </a: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graag</a:t>
            </a: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op </a:t>
            </a: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onze</a:t>
            </a: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aansluitende</a:t>
            </a:r>
            <a:r>
              <a:rPr lang="en-US" sz="28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800" spc="-118" dirty="0" err="1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netwerkbijeenkomst</a:t>
            </a:r>
            <a:endParaRPr lang="en-US" sz="2800" spc="-118" dirty="0">
              <a:solidFill>
                <a:srgbClr val="4E447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" name="Freeform 12">
            <a:extLst>
              <a:ext uri="{FF2B5EF4-FFF2-40B4-BE49-F238E27FC236}">
                <a16:creationId xmlns:a16="http://schemas.microsoft.com/office/drawing/2014/main" id="{1C860A4F-7842-877C-0C28-F1FFC8112ED7}"/>
              </a:ext>
            </a:extLst>
          </p:cNvPr>
          <p:cNvSpPr/>
          <p:nvPr/>
        </p:nvSpPr>
        <p:spPr>
          <a:xfrm>
            <a:off x="126276" y="7696279"/>
            <a:ext cx="2245172" cy="963077"/>
          </a:xfrm>
          <a:custGeom>
            <a:avLst/>
            <a:gdLst/>
            <a:ahLst/>
            <a:cxnLst/>
            <a:rect l="l" t="t" r="r" b="b"/>
            <a:pathLst>
              <a:path w="2245172" h="963077">
                <a:moveTo>
                  <a:pt x="0" y="0"/>
                </a:moveTo>
                <a:lnTo>
                  <a:pt x="2245172" y="0"/>
                </a:lnTo>
                <a:lnTo>
                  <a:pt x="2245172" y="963077"/>
                </a:lnTo>
                <a:lnTo>
                  <a:pt x="0" y="963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3172549D-6A59-7A39-8D3A-FE9C5605121C}"/>
              </a:ext>
            </a:extLst>
          </p:cNvPr>
          <p:cNvSpPr txBox="1"/>
          <p:nvPr/>
        </p:nvSpPr>
        <p:spPr>
          <a:xfrm>
            <a:off x="1067661" y="8395479"/>
            <a:ext cx="2436124" cy="10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"/>
              </a:lnSpc>
              <a:spcBef>
                <a:spcPct val="0"/>
              </a:spcBef>
            </a:pP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Belgisch-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Nederlands</a:t>
            </a:r>
            <a:r>
              <a:rPr lang="en-US" sz="6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63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Grensoverleg</a:t>
            </a:r>
            <a:endParaRPr lang="en-US" sz="63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EF042173-ECE0-9C5E-FE8C-122BA30E90D3}"/>
              </a:ext>
            </a:extLst>
          </p:cNvPr>
          <p:cNvGrpSpPr/>
          <p:nvPr/>
        </p:nvGrpSpPr>
        <p:grpSpPr>
          <a:xfrm>
            <a:off x="2766161" y="7503873"/>
            <a:ext cx="14086624" cy="591667"/>
            <a:chOff x="0" y="0"/>
            <a:chExt cx="4405632" cy="2152936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9F0E9D8F-0BC7-E8F0-5D75-B308F20F0CBF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84AC3CE6-268A-264B-F8CC-D5F98311AA53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25" name="TextBox 22">
            <a:extLst>
              <a:ext uri="{FF2B5EF4-FFF2-40B4-BE49-F238E27FC236}">
                <a16:creationId xmlns:a16="http://schemas.microsoft.com/office/drawing/2014/main" id="{675283FB-BDA4-D3D8-823E-E66291DFC7D2}"/>
              </a:ext>
            </a:extLst>
          </p:cNvPr>
          <p:cNvSpPr txBox="1"/>
          <p:nvPr/>
        </p:nvSpPr>
        <p:spPr>
          <a:xfrm>
            <a:off x="3103988" y="7753350"/>
            <a:ext cx="13490457" cy="839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C504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ABBONNEER U OP DE TWEEWEKELIJKSE BENEGO NIEUWSBRIEF VIA </a:t>
            </a:r>
            <a:r>
              <a:rPr lang="en-US" sz="2394" b="1" spc="95" dirty="0">
                <a:solidFill>
                  <a:schemeClr val="tx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WWW.BENEGO.EU</a:t>
            </a:r>
          </a:p>
          <a:p>
            <a:pPr algn="just">
              <a:lnSpc>
                <a:spcPts val="3352"/>
              </a:lnSpc>
            </a:pPr>
            <a:endParaRPr lang="en-US" sz="2394" b="1" spc="95" dirty="0">
              <a:solidFill>
                <a:srgbClr val="CC5045"/>
              </a:solidFill>
              <a:latin typeface="Glacial Indifference Bold"/>
              <a:ea typeface="Open Sans Bold" panose="020B0806030504020204" charset="0"/>
              <a:cs typeface="Open Sans Bold" panose="020B0806030504020204" charset="0"/>
              <a:sym typeface="Glacial Indifference Bold"/>
            </a:endParaRPr>
          </a:p>
        </p:txBody>
      </p:sp>
      <p:grpSp>
        <p:nvGrpSpPr>
          <p:cNvPr id="29" name="Group 9">
            <a:extLst>
              <a:ext uri="{FF2B5EF4-FFF2-40B4-BE49-F238E27FC236}">
                <a16:creationId xmlns:a16="http://schemas.microsoft.com/office/drawing/2014/main" id="{DA61CD2B-1165-7FE9-E2EE-9E472650E8AC}"/>
              </a:ext>
            </a:extLst>
          </p:cNvPr>
          <p:cNvGrpSpPr/>
          <p:nvPr/>
        </p:nvGrpSpPr>
        <p:grpSpPr>
          <a:xfrm>
            <a:off x="2766161" y="8202922"/>
            <a:ext cx="14086624" cy="591667"/>
            <a:chOff x="0" y="0"/>
            <a:chExt cx="4405632" cy="2152936"/>
          </a:xfrm>
        </p:grpSpPr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7B2C2C47-9A20-778C-F004-B871683CF837}"/>
                </a:ext>
              </a:extLst>
            </p:cNvPr>
            <p:cNvSpPr/>
            <p:nvPr/>
          </p:nvSpPr>
          <p:spPr>
            <a:xfrm>
              <a:off x="0" y="0"/>
              <a:ext cx="4405632" cy="2152936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TextBox 11">
              <a:extLst>
                <a:ext uri="{FF2B5EF4-FFF2-40B4-BE49-F238E27FC236}">
                  <a16:creationId xmlns:a16="http://schemas.microsoft.com/office/drawing/2014/main" id="{BBAC21D7-4B20-52D7-DD4D-9920A2F6E94A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32" name="TextBox 22">
            <a:extLst>
              <a:ext uri="{FF2B5EF4-FFF2-40B4-BE49-F238E27FC236}">
                <a16:creationId xmlns:a16="http://schemas.microsoft.com/office/drawing/2014/main" id="{A4FB17E3-D155-A275-534B-6B3577C1A012}"/>
              </a:ext>
            </a:extLst>
          </p:cNvPr>
          <p:cNvSpPr txBox="1"/>
          <p:nvPr/>
        </p:nvSpPr>
        <p:spPr>
          <a:xfrm>
            <a:off x="3086100" y="8218650"/>
            <a:ext cx="13490457" cy="403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2"/>
              </a:lnSpc>
            </a:pPr>
            <a:r>
              <a:rPr lang="en-US" sz="2394" b="1" spc="95" dirty="0">
                <a:solidFill>
                  <a:srgbClr val="C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 VOLG ONS VOOR MEER NIEUWS &amp; ONTWIKKELINGEN OP </a:t>
            </a:r>
            <a:r>
              <a:rPr lang="en-US" sz="2394" b="1" spc="95" dirty="0">
                <a:solidFill>
                  <a:schemeClr val="tx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LINKEDIN! </a:t>
            </a:r>
            <a:endParaRPr lang="en-US" sz="2394" b="1" spc="95" dirty="0">
              <a:solidFill>
                <a:srgbClr val="CC5045"/>
              </a:solidFill>
              <a:latin typeface="Glacial Indifference Bold"/>
              <a:ea typeface="Open Sans Bold" panose="020B0806030504020204" charset="0"/>
              <a:cs typeface="Open Sans Bold" panose="020B0806030504020204" charset="0"/>
              <a:sym typeface="Glacial Indifference Bold"/>
            </a:endParaRPr>
          </a:p>
        </p:txBody>
      </p:sp>
      <p:grpSp>
        <p:nvGrpSpPr>
          <p:cNvPr id="33" name="Group 9">
            <a:extLst>
              <a:ext uri="{FF2B5EF4-FFF2-40B4-BE49-F238E27FC236}">
                <a16:creationId xmlns:a16="http://schemas.microsoft.com/office/drawing/2014/main" id="{8950142C-8908-96E3-5D33-080B95330B94}"/>
              </a:ext>
            </a:extLst>
          </p:cNvPr>
          <p:cNvGrpSpPr/>
          <p:nvPr/>
        </p:nvGrpSpPr>
        <p:grpSpPr>
          <a:xfrm>
            <a:off x="810476" y="3074136"/>
            <a:ext cx="14086624" cy="2550475"/>
            <a:chOff x="0" y="-38100"/>
            <a:chExt cx="4405632" cy="2191036"/>
          </a:xfrm>
        </p:grpSpPr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6BF3C05-8BD6-C57C-4C05-D119C6128BF8}"/>
                </a:ext>
              </a:extLst>
            </p:cNvPr>
            <p:cNvSpPr/>
            <p:nvPr/>
          </p:nvSpPr>
          <p:spPr>
            <a:xfrm>
              <a:off x="0" y="1"/>
              <a:ext cx="4405632" cy="1366395"/>
            </a:xfrm>
            <a:custGeom>
              <a:avLst/>
              <a:gdLst/>
              <a:ahLst/>
              <a:cxnLst/>
              <a:rect l="l" t="t" r="r" b="b"/>
              <a:pathLst>
                <a:path w="4405632" h="2152936">
                  <a:moveTo>
                    <a:pt x="0" y="0"/>
                  </a:moveTo>
                  <a:lnTo>
                    <a:pt x="4405632" y="0"/>
                  </a:lnTo>
                  <a:lnTo>
                    <a:pt x="4405632" y="2152936"/>
                  </a:lnTo>
                  <a:lnTo>
                    <a:pt x="0" y="215293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35" name="TextBox 11">
              <a:extLst>
                <a:ext uri="{FF2B5EF4-FFF2-40B4-BE49-F238E27FC236}">
                  <a16:creationId xmlns:a16="http://schemas.microsoft.com/office/drawing/2014/main" id="{4E4309C2-0EF5-BBDE-9DD1-B734E6C738B0}"/>
                </a:ext>
              </a:extLst>
            </p:cNvPr>
            <p:cNvSpPr txBox="1"/>
            <p:nvPr/>
          </p:nvSpPr>
          <p:spPr>
            <a:xfrm>
              <a:off x="0" y="-38100"/>
              <a:ext cx="4405632" cy="21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3"/>
                </a:lnSpc>
              </a:pPr>
              <a:endParaRPr/>
            </a:p>
          </p:txBody>
        </p:sp>
      </p:grpSp>
      <p:sp>
        <p:nvSpPr>
          <p:cNvPr id="41" name="TextBox 23">
            <a:extLst>
              <a:ext uri="{FF2B5EF4-FFF2-40B4-BE49-F238E27FC236}">
                <a16:creationId xmlns:a16="http://schemas.microsoft.com/office/drawing/2014/main" id="{B6C39F08-52C3-34EA-A0FE-8A3D4360A5C2}"/>
              </a:ext>
            </a:extLst>
          </p:cNvPr>
          <p:cNvSpPr txBox="1"/>
          <p:nvPr/>
        </p:nvSpPr>
        <p:spPr>
          <a:xfrm>
            <a:off x="1232938" y="3952314"/>
            <a:ext cx="12837247" cy="652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8"/>
              </a:lnSpc>
            </a:pPr>
            <a:r>
              <a:rPr lang="en-US" sz="7200" spc="-118" dirty="0">
                <a:solidFill>
                  <a:srgbClr val="4E447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WOORD VAN DANK</a:t>
            </a:r>
          </a:p>
        </p:txBody>
      </p:sp>
      <p:pic>
        <p:nvPicPr>
          <p:cNvPr id="1026" name="Picture 2" descr="Organogram &gt; Uitwerking">
            <a:extLst>
              <a:ext uri="{FF2B5EF4-FFF2-40B4-BE49-F238E27FC236}">
                <a16:creationId xmlns:a16="http://schemas.microsoft.com/office/drawing/2014/main" id="{3CE4166A-023D-2B37-5934-8A06A03B3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137" y="1158118"/>
            <a:ext cx="3209925" cy="3209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nd- getrokken pijl clip art transparant achtergrond 15087556 PNG">
            <a:extLst>
              <a:ext uri="{FF2B5EF4-FFF2-40B4-BE49-F238E27FC236}">
                <a16:creationId xmlns:a16="http://schemas.microsoft.com/office/drawing/2014/main" id="{B969FADE-01A4-DEBC-4A25-BEE37A567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2213" flipH="1">
            <a:off x="9151791" y="1246041"/>
            <a:ext cx="2361387" cy="236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56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Aangepast</PresentationFormat>
  <Paragraphs>85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3" baseType="lpstr">
      <vt:lpstr>Abadi</vt:lpstr>
      <vt:lpstr>Poppins</vt:lpstr>
      <vt:lpstr>Fira Sans Medium</vt:lpstr>
      <vt:lpstr>Arial</vt:lpstr>
      <vt:lpstr>Poppins Bold</vt:lpstr>
      <vt:lpstr>League Spartan</vt:lpstr>
      <vt:lpstr>Calibri</vt:lpstr>
      <vt:lpstr>Courier New</vt:lpstr>
      <vt:lpstr>Aptos</vt:lpstr>
      <vt:lpstr>Glacial Indifference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Kopie van Paars Raster Marketing Promotie Zakelijk Flyer (Facebook-bericht (Liggend)) (Facebook-omslagfoto)</dc:title>
  <dc:creator>Jelmer Huismans</dc:creator>
  <cp:lastModifiedBy>Ludwig Caluwé</cp:lastModifiedBy>
  <cp:revision>3</cp:revision>
  <dcterms:created xsi:type="dcterms:W3CDTF">2006-08-16T00:00:00Z</dcterms:created>
  <dcterms:modified xsi:type="dcterms:W3CDTF">2025-03-28T10:21:30Z</dcterms:modified>
  <dc:identifier>DAF-Fvx_IXM</dc:identifier>
</cp:coreProperties>
</file>